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257" r:id="rId3"/>
    <p:sldId id="264" r:id="rId4"/>
    <p:sldId id="266" r:id="rId5"/>
    <p:sldId id="267" r:id="rId6"/>
    <p:sldId id="268" r:id="rId7"/>
    <p:sldId id="269" r:id="rId8"/>
    <p:sldId id="270" r:id="rId9"/>
    <p:sldId id="271" r:id="rId10"/>
    <p:sldId id="272" r:id="rId11"/>
    <p:sldId id="274" r:id="rId12"/>
    <p:sldId id="273" r:id="rId13"/>
    <p:sldId id="276" r:id="rId14"/>
    <p:sldId id="275" r:id="rId15"/>
    <p:sldId id="277" r:id="rId16"/>
    <p:sldId id="278" r:id="rId17"/>
    <p:sldId id="279" r:id="rId18"/>
    <p:sldId id="280" r:id="rId19"/>
    <p:sldId id="281" r:id="rId20"/>
    <p:sldId id="282" r:id="rId21"/>
    <p:sldId id="283" r:id="rId22"/>
    <p:sldId id="284" r:id="rId23"/>
    <p:sldId id="285" r:id="rId24"/>
    <p:sldId id="286" r:id="rId25"/>
    <p:sldId id="287" r:id="rId26"/>
    <p:sldId id="288" r:id="rId27"/>
    <p:sldId id="290" r:id="rId28"/>
    <p:sldId id="289" r:id="rId29"/>
    <p:sldId id="291" r:id="rId30"/>
    <p:sldId id="292" r:id="rId31"/>
    <p:sldId id="294" r:id="rId32"/>
    <p:sldId id="293" r:id="rId33"/>
    <p:sldId id="295" r:id="rId34"/>
    <p:sldId id="296" r:id="rId35"/>
    <p:sldId id="297" r:id="rId36"/>
    <p:sldId id="298" r:id="rId37"/>
    <p:sldId id="299" r:id="rId38"/>
    <p:sldId id="300" r:id="rId39"/>
    <p:sldId id="301" r:id="rId40"/>
    <p:sldId id="302" r:id="rId41"/>
    <p:sldId id="303" r:id="rId42"/>
    <p:sldId id="305" r:id="rId43"/>
    <p:sldId id="304" r:id="rId44"/>
    <p:sldId id="309" r:id="rId45"/>
    <p:sldId id="310" r:id="rId46"/>
    <p:sldId id="311" r:id="rId47"/>
    <p:sldId id="312" r:id="rId48"/>
    <p:sldId id="308" r:id="rId49"/>
    <p:sldId id="306" r:id="rId50"/>
    <p:sldId id="307"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DFA"/>
    <a:srgbClr val="003264"/>
    <a:srgbClr val="008A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6" d="100"/>
          <a:sy n="76" d="100"/>
        </p:scale>
        <p:origin x="678"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CA2AE9-C71B-4007-B02F-A584ED441D4F}" type="datetimeFigureOut">
              <a:rPr lang="en-US" smtClean="0"/>
              <a:t>1/29/2021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199DB8-EAC9-4124-89DD-3E4CA7D5ECAC}" type="slidenum">
              <a:rPr lang="en-US" smtClean="0"/>
              <a:t>‹#›</a:t>
            </a:fld>
            <a:endParaRPr lang="en-US"/>
          </a:p>
        </p:txBody>
      </p:sp>
    </p:spTree>
    <p:extLst>
      <p:ext uri="{BB962C8B-B14F-4D97-AF65-F5344CB8AC3E}">
        <p14:creationId xmlns:p14="http://schemas.microsoft.com/office/powerpoint/2010/main" val="2302359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cs.microsoft.com/en-us/azure/virtual-machines/disks-types#premium-ssd"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C52E8B-B35E-4340-A4EC-52F60F46E895}" type="slidenum">
              <a:rPr lang="en-US" smtClean="0"/>
              <a:t>3</a:t>
            </a:fld>
            <a:endParaRPr lang="en-US" dirty="0"/>
          </a:p>
        </p:txBody>
      </p:sp>
    </p:spTree>
    <p:extLst>
      <p:ext uri="{BB962C8B-B14F-4D97-AF65-F5344CB8AC3E}">
        <p14:creationId xmlns:p14="http://schemas.microsoft.com/office/powerpoint/2010/main" val="41139386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C52E8B-B35E-4340-A4EC-52F60F46E895}" type="slidenum">
              <a:rPr lang="en-US" smtClean="0"/>
              <a:t>12</a:t>
            </a:fld>
            <a:endParaRPr lang="en-US" dirty="0"/>
          </a:p>
        </p:txBody>
      </p:sp>
    </p:spTree>
    <p:extLst>
      <p:ext uri="{BB962C8B-B14F-4D97-AF65-F5344CB8AC3E}">
        <p14:creationId xmlns:p14="http://schemas.microsoft.com/office/powerpoint/2010/main" val="488020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C52E8B-B35E-4340-A4EC-52F60F46E895}" type="slidenum">
              <a:rPr lang="en-US" smtClean="0"/>
              <a:t>13</a:t>
            </a:fld>
            <a:endParaRPr lang="en-US" dirty="0"/>
          </a:p>
        </p:txBody>
      </p:sp>
    </p:spTree>
    <p:extLst>
      <p:ext uri="{BB962C8B-B14F-4D97-AF65-F5344CB8AC3E}">
        <p14:creationId xmlns:p14="http://schemas.microsoft.com/office/powerpoint/2010/main" val="2259921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C4C51"/>
                </a:solidFill>
                <a:effectLst/>
                <a:latin typeface="Segoe UI" panose="020B0502040204020203" pitchFamily="34" charset="0"/>
              </a:rPr>
              <a:t>A virtual machine can encounter issues caused by user configurations or host infrastructure. If you have exhausted all other options under the troubleshooting menu, we suggest redeploying your virtual machine to a new host. </a:t>
            </a:r>
          </a:p>
          <a:p>
            <a:pPr marL="0" indent="0" algn="just">
              <a:buNone/>
            </a:pPr>
            <a:r>
              <a:rPr lang="en-US" dirty="0">
                <a:latin typeface="+mj-lt"/>
              </a:rPr>
              <a:t>As part of our commitment to provide better customer service, when a virtual machine is redeployed, we pull the logs from the original host to see if we can prevent a similar issue in the future.</a:t>
            </a:r>
          </a:p>
          <a:p>
            <a:pPr marL="0" indent="0">
              <a:buNone/>
            </a:pPr>
            <a:endParaRPr lang="en-US" dirty="0"/>
          </a:p>
          <a:p>
            <a:endParaRPr lang="en-US" dirty="0"/>
          </a:p>
        </p:txBody>
      </p:sp>
      <p:sp>
        <p:nvSpPr>
          <p:cNvPr id="4" name="Slide Number Placeholder 3"/>
          <p:cNvSpPr>
            <a:spLocks noGrp="1"/>
          </p:cNvSpPr>
          <p:nvPr>
            <p:ph type="sldNum" sz="quarter" idx="5"/>
          </p:nvPr>
        </p:nvSpPr>
        <p:spPr/>
        <p:txBody>
          <a:bodyPr/>
          <a:lstStyle/>
          <a:p>
            <a:fld id="{1DC52E8B-B35E-4340-A4EC-52F60F46E895}" type="slidenum">
              <a:rPr lang="en-US" smtClean="0"/>
              <a:t>15</a:t>
            </a:fld>
            <a:endParaRPr lang="en-US" dirty="0"/>
          </a:p>
        </p:txBody>
      </p:sp>
    </p:spTree>
    <p:extLst>
      <p:ext uri="{BB962C8B-B14F-4D97-AF65-F5344CB8AC3E}">
        <p14:creationId xmlns:p14="http://schemas.microsoft.com/office/powerpoint/2010/main" val="2498178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3E3E3"/>
                </a:solidFill>
                <a:effectLst/>
                <a:latin typeface="Segoe UI" panose="020B0502040204020203" pitchFamily="34" charset="0"/>
              </a:rPr>
              <a:t>If you have been facing difficulties troubleshooting Remote Desktop (RDP) connection or application access to Windows-based Azure virtual machine (VM), redeploying the VM may help. </a:t>
            </a:r>
            <a:endParaRPr lang="en-US" dirty="0"/>
          </a:p>
        </p:txBody>
      </p:sp>
      <p:sp>
        <p:nvSpPr>
          <p:cNvPr id="4" name="Slide Number Placeholder 3"/>
          <p:cNvSpPr>
            <a:spLocks noGrp="1"/>
          </p:cNvSpPr>
          <p:nvPr>
            <p:ph type="sldNum" sz="quarter" idx="5"/>
          </p:nvPr>
        </p:nvSpPr>
        <p:spPr/>
        <p:txBody>
          <a:bodyPr/>
          <a:lstStyle/>
          <a:p>
            <a:fld id="{1DC52E8B-B35E-4340-A4EC-52F60F46E895}" type="slidenum">
              <a:rPr lang="en-US" smtClean="0"/>
              <a:t>16</a:t>
            </a:fld>
            <a:endParaRPr lang="en-US" dirty="0"/>
          </a:p>
        </p:txBody>
      </p:sp>
    </p:spTree>
    <p:extLst>
      <p:ext uri="{BB962C8B-B14F-4D97-AF65-F5344CB8AC3E}">
        <p14:creationId xmlns:p14="http://schemas.microsoft.com/office/powerpoint/2010/main" val="2674172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C52E8B-B35E-4340-A4EC-52F60F46E895}" type="slidenum">
              <a:rPr lang="en-US" smtClean="0"/>
              <a:t>17</a:t>
            </a:fld>
            <a:endParaRPr lang="en-US" dirty="0"/>
          </a:p>
        </p:txBody>
      </p:sp>
    </p:spTree>
    <p:extLst>
      <p:ext uri="{BB962C8B-B14F-4D97-AF65-F5344CB8AC3E}">
        <p14:creationId xmlns:p14="http://schemas.microsoft.com/office/powerpoint/2010/main" val="18999260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3E3E3"/>
                </a:solidFill>
                <a:effectLst/>
                <a:latin typeface="Segoe UI" panose="020B0502040204020203" pitchFamily="34" charset="0"/>
              </a:rPr>
              <a:t>There is no cost for the Availability Set itself, you only pay for each VM instance that you create. When a single VM is using </a:t>
            </a:r>
            <a:r>
              <a:rPr lang="en-US" b="0" i="0" u="none" strike="noStrike" dirty="0">
                <a:effectLst/>
                <a:latin typeface="Segoe UI" panose="020B0502040204020203" pitchFamily="34" charset="0"/>
                <a:hlinkClick r:id="rId3"/>
              </a:rPr>
              <a:t>Azure premium SSDs</a:t>
            </a:r>
            <a:r>
              <a:rPr lang="en-US" b="0" i="0" dirty="0">
                <a:solidFill>
                  <a:srgbClr val="E3E3E3"/>
                </a:solidFill>
                <a:effectLst/>
                <a:latin typeface="Segoe UI" panose="020B0502040204020203" pitchFamily="34" charset="0"/>
              </a:rPr>
              <a:t>, the Azure SLA applies for unplanned maintenance events.</a:t>
            </a:r>
          </a:p>
          <a:p>
            <a:r>
              <a:rPr lang="en-US" b="0" i="0" dirty="0">
                <a:solidFill>
                  <a:srgbClr val="E3E3E3"/>
                </a:solidFill>
                <a:effectLst/>
                <a:latin typeface="Segoe UI" panose="020B0502040204020203" pitchFamily="34" charset="0"/>
              </a:rPr>
              <a:t>In an availability set, VMs are automatically distributed across these fault domains. This approach limits the impact of potential physical hardware failures, network outages, or power interruptions.</a:t>
            </a:r>
            <a:endParaRPr lang="en-US" dirty="0"/>
          </a:p>
        </p:txBody>
      </p:sp>
      <p:sp>
        <p:nvSpPr>
          <p:cNvPr id="4" name="Slide Number Placeholder 3"/>
          <p:cNvSpPr>
            <a:spLocks noGrp="1"/>
          </p:cNvSpPr>
          <p:nvPr>
            <p:ph type="sldNum" sz="quarter" idx="5"/>
          </p:nvPr>
        </p:nvSpPr>
        <p:spPr/>
        <p:txBody>
          <a:bodyPr/>
          <a:lstStyle/>
          <a:p>
            <a:fld id="{1DC52E8B-B35E-4340-A4EC-52F60F46E895}" type="slidenum">
              <a:rPr lang="en-US" smtClean="0"/>
              <a:t>18</a:t>
            </a:fld>
            <a:endParaRPr lang="en-US" dirty="0"/>
          </a:p>
        </p:txBody>
      </p:sp>
    </p:spTree>
    <p:extLst>
      <p:ext uri="{BB962C8B-B14F-4D97-AF65-F5344CB8AC3E}">
        <p14:creationId xmlns:p14="http://schemas.microsoft.com/office/powerpoint/2010/main" val="24905777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C52E8B-B35E-4340-A4EC-52F60F46E895}" type="slidenum">
              <a:rPr lang="en-US" smtClean="0"/>
              <a:t>19</a:t>
            </a:fld>
            <a:endParaRPr lang="en-US" dirty="0"/>
          </a:p>
        </p:txBody>
      </p:sp>
    </p:spTree>
    <p:extLst>
      <p:ext uri="{BB962C8B-B14F-4D97-AF65-F5344CB8AC3E}">
        <p14:creationId xmlns:p14="http://schemas.microsoft.com/office/powerpoint/2010/main" val="32446482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C52E8B-B35E-4340-A4EC-52F60F46E895}" type="slidenum">
              <a:rPr lang="en-US" smtClean="0"/>
              <a:t>21</a:t>
            </a:fld>
            <a:endParaRPr lang="en-US" dirty="0"/>
          </a:p>
        </p:txBody>
      </p:sp>
    </p:spTree>
    <p:extLst>
      <p:ext uri="{BB962C8B-B14F-4D97-AF65-F5344CB8AC3E}">
        <p14:creationId xmlns:p14="http://schemas.microsoft.com/office/powerpoint/2010/main" val="16077053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C52E8B-B35E-4340-A4EC-52F60F46E895}" type="slidenum">
              <a:rPr lang="en-US" smtClean="0"/>
              <a:t>24</a:t>
            </a:fld>
            <a:endParaRPr lang="en-US" dirty="0"/>
          </a:p>
        </p:txBody>
      </p:sp>
    </p:spTree>
    <p:extLst>
      <p:ext uri="{BB962C8B-B14F-4D97-AF65-F5344CB8AC3E}">
        <p14:creationId xmlns:p14="http://schemas.microsoft.com/office/powerpoint/2010/main" val="1499836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Azure supports both generation 1 and generation 2 VMs that are in VHD file format and that have a fixed-size disk.</a:t>
            </a:r>
          </a:p>
          <a:p>
            <a:endParaRPr lang="en-US" dirty="0"/>
          </a:p>
        </p:txBody>
      </p:sp>
      <p:sp>
        <p:nvSpPr>
          <p:cNvPr id="4" name="Slide Number Placeholder 3"/>
          <p:cNvSpPr>
            <a:spLocks noGrp="1"/>
          </p:cNvSpPr>
          <p:nvPr>
            <p:ph type="sldNum" sz="quarter" idx="5"/>
          </p:nvPr>
        </p:nvSpPr>
        <p:spPr/>
        <p:txBody>
          <a:bodyPr/>
          <a:lstStyle/>
          <a:p>
            <a:fld id="{1DC52E8B-B35E-4340-A4EC-52F60F46E895}" type="slidenum">
              <a:rPr lang="en-US" smtClean="0"/>
              <a:t>28</a:t>
            </a:fld>
            <a:endParaRPr lang="en-US" dirty="0"/>
          </a:p>
        </p:txBody>
      </p:sp>
    </p:spTree>
    <p:extLst>
      <p:ext uri="{BB962C8B-B14F-4D97-AF65-F5344CB8AC3E}">
        <p14:creationId xmlns:p14="http://schemas.microsoft.com/office/powerpoint/2010/main" val="2845159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C52E8B-B35E-4340-A4EC-52F60F46E895}" type="slidenum">
              <a:rPr lang="en-US" smtClean="0"/>
              <a:t>4</a:t>
            </a:fld>
            <a:endParaRPr lang="en-US" dirty="0"/>
          </a:p>
        </p:txBody>
      </p:sp>
    </p:spTree>
    <p:extLst>
      <p:ext uri="{BB962C8B-B14F-4D97-AF65-F5344CB8AC3E}">
        <p14:creationId xmlns:p14="http://schemas.microsoft.com/office/powerpoint/2010/main" val="26721174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C52E8B-B35E-4340-A4EC-52F60F46E895}" type="slidenum">
              <a:rPr lang="en-US" smtClean="0"/>
              <a:t>29</a:t>
            </a:fld>
            <a:endParaRPr lang="en-US" dirty="0"/>
          </a:p>
        </p:txBody>
      </p:sp>
    </p:spTree>
    <p:extLst>
      <p:ext uri="{BB962C8B-B14F-4D97-AF65-F5344CB8AC3E}">
        <p14:creationId xmlns:p14="http://schemas.microsoft.com/office/powerpoint/2010/main" val="7594142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C52E8B-B35E-4340-A4EC-52F60F46E895}" type="slidenum">
              <a:rPr lang="en-US" smtClean="0"/>
              <a:t>30</a:t>
            </a:fld>
            <a:endParaRPr lang="en-US" dirty="0"/>
          </a:p>
        </p:txBody>
      </p:sp>
    </p:spTree>
    <p:extLst>
      <p:ext uri="{BB962C8B-B14F-4D97-AF65-F5344CB8AC3E}">
        <p14:creationId xmlns:p14="http://schemas.microsoft.com/office/powerpoint/2010/main" val="12457953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C52E8B-B35E-4340-A4EC-52F60F46E895}" type="slidenum">
              <a:rPr lang="en-US" smtClean="0"/>
              <a:t>32</a:t>
            </a:fld>
            <a:endParaRPr lang="en-US" dirty="0"/>
          </a:p>
        </p:txBody>
      </p:sp>
    </p:spTree>
    <p:extLst>
      <p:ext uri="{BB962C8B-B14F-4D97-AF65-F5344CB8AC3E}">
        <p14:creationId xmlns:p14="http://schemas.microsoft.com/office/powerpoint/2010/main" val="32576508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j-lt"/>
              </a:rPr>
              <a:t>AKS supports Kubernetes clusters that run multiple node pools to support mixed operating systems and Windows Server containers.</a:t>
            </a:r>
            <a:endParaRPr lang="en-US" dirty="0"/>
          </a:p>
        </p:txBody>
      </p:sp>
      <p:sp>
        <p:nvSpPr>
          <p:cNvPr id="4" name="Slide Number Placeholder 3"/>
          <p:cNvSpPr>
            <a:spLocks noGrp="1"/>
          </p:cNvSpPr>
          <p:nvPr>
            <p:ph type="sldNum" sz="quarter" idx="5"/>
          </p:nvPr>
        </p:nvSpPr>
        <p:spPr/>
        <p:txBody>
          <a:bodyPr/>
          <a:lstStyle/>
          <a:p>
            <a:fld id="{1DC52E8B-B35E-4340-A4EC-52F60F46E895}" type="slidenum">
              <a:rPr lang="en-US" smtClean="0"/>
              <a:t>33</a:t>
            </a:fld>
            <a:endParaRPr lang="en-US" dirty="0"/>
          </a:p>
        </p:txBody>
      </p:sp>
    </p:spTree>
    <p:extLst>
      <p:ext uri="{BB962C8B-B14F-4D97-AF65-F5344CB8AC3E}">
        <p14:creationId xmlns:p14="http://schemas.microsoft.com/office/powerpoint/2010/main" val="23374314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C52E8B-B35E-4340-A4EC-52F60F46E895}" type="slidenum">
              <a:rPr lang="en-US" smtClean="0"/>
              <a:t>36</a:t>
            </a:fld>
            <a:endParaRPr lang="en-US" dirty="0"/>
          </a:p>
        </p:txBody>
      </p:sp>
    </p:spTree>
    <p:extLst>
      <p:ext uri="{BB962C8B-B14F-4D97-AF65-F5344CB8AC3E}">
        <p14:creationId xmlns:p14="http://schemas.microsoft.com/office/powerpoint/2010/main" val="34186284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C52E8B-B35E-4340-A4EC-52F60F46E895}" type="slidenum">
              <a:rPr lang="en-US" smtClean="0"/>
              <a:t>38</a:t>
            </a:fld>
            <a:endParaRPr lang="en-US" dirty="0"/>
          </a:p>
        </p:txBody>
      </p:sp>
    </p:spTree>
    <p:extLst>
      <p:ext uri="{BB962C8B-B14F-4D97-AF65-F5344CB8AC3E}">
        <p14:creationId xmlns:p14="http://schemas.microsoft.com/office/powerpoint/2010/main" val="20499373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C52E8B-B35E-4340-A4EC-52F60F46E895}" type="slidenum">
              <a:rPr lang="en-US" smtClean="0"/>
              <a:t>39</a:t>
            </a:fld>
            <a:endParaRPr lang="en-US" dirty="0"/>
          </a:p>
        </p:txBody>
      </p:sp>
    </p:spTree>
    <p:extLst>
      <p:ext uri="{BB962C8B-B14F-4D97-AF65-F5344CB8AC3E}">
        <p14:creationId xmlns:p14="http://schemas.microsoft.com/office/powerpoint/2010/main" val="32667629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C52E8B-B35E-4340-A4EC-52F60F46E895}" type="slidenum">
              <a:rPr lang="en-US" smtClean="0"/>
              <a:t>40</a:t>
            </a:fld>
            <a:endParaRPr lang="en-US" dirty="0"/>
          </a:p>
        </p:txBody>
      </p:sp>
    </p:spTree>
    <p:extLst>
      <p:ext uri="{BB962C8B-B14F-4D97-AF65-F5344CB8AC3E}">
        <p14:creationId xmlns:p14="http://schemas.microsoft.com/office/powerpoint/2010/main" val="42316669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C52E8B-B35E-4340-A4EC-52F60F46E895}" type="slidenum">
              <a:rPr lang="en-US" smtClean="0"/>
              <a:t>41</a:t>
            </a:fld>
            <a:endParaRPr lang="en-US" dirty="0"/>
          </a:p>
        </p:txBody>
      </p:sp>
    </p:spTree>
    <p:extLst>
      <p:ext uri="{BB962C8B-B14F-4D97-AF65-F5344CB8AC3E}">
        <p14:creationId xmlns:p14="http://schemas.microsoft.com/office/powerpoint/2010/main" val="41296404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C52E8B-B35E-4340-A4EC-52F60F46E895}" type="slidenum">
              <a:rPr lang="en-US" smtClean="0"/>
              <a:t>43</a:t>
            </a:fld>
            <a:endParaRPr lang="en-US" dirty="0"/>
          </a:p>
        </p:txBody>
      </p:sp>
    </p:spTree>
    <p:extLst>
      <p:ext uri="{BB962C8B-B14F-4D97-AF65-F5344CB8AC3E}">
        <p14:creationId xmlns:p14="http://schemas.microsoft.com/office/powerpoint/2010/main" val="2070439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C52E8B-B35E-4340-A4EC-52F60F46E895}" type="slidenum">
              <a:rPr lang="en-US" smtClean="0"/>
              <a:t>5</a:t>
            </a:fld>
            <a:endParaRPr lang="en-US" dirty="0"/>
          </a:p>
        </p:txBody>
      </p:sp>
    </p:spTree>
    <p:extLst>
      <p:ext uri="{BB962C8B-B14F-4D97-AF65-F5344CB8AC3E}">
        <p14:creationId xmlns:p14="http://schemas.microsoft.com/office/powerpoint/2010/main" val="570686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C52E8B-B35E-4340-A4EC-52F60F46E895}" type="slidenum">
              <a:rPr lang="en-US" smtClean="0"/>
              <a:t>46</a:t>
            </a:fld>
            <a:endParaRPr lang="en-US" dirty="0"/>
          </a:p>
        </p:txBody>
      </p:sp>
    </p:spTree>
    <p:extLst>
      <p:ext uri="{BB962C8B-B14F-4D97-AF65-F5344CB8AC3E}">
        <p14:creationId xmlns:p14="http://schemas.microsoft.com/office/powerpoint/2010/main" val="6740883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mj-lt"/>
              </a:rPr>
              <a:t>You can restore the app to a snapshot of a previous state by overwriting the existing app or restoring to another app.</a:t>
            </a:r>
            <a:endParaRPr lang="en-US" dirty="0"/>
          </a:p>
        </p:txBody>
      </p:sp>
      <p:sp>
        <p:nvSpPr>
          <p:cNvPr id="4" name="Slide Number Placeholder 3"/>
          <p:cNvSpPr>
            <a:spLocks noGrp="1"/>
          </p:cNvSpPr>
          <p:nvPr>
            <p:ph type="sldNum" sz="quarter" idx="5"/>
          </p:nvPr>
        </p:nvSpPr>
        <p:spPr/>
        <p:txBody>
          <a:bodyPr/>
          <a:lstStyle/>
          <a:p>
            <a:fld id="{1DC52E8B-B35E-4340-A4EC-52F60F46E895}" type="slidenum">
              <a:rPr lang="en-US" smtClean="0"/>
              <a:t>47</a:t>
            </a:fld>
            <a:endParaRPr lang="en-US" dirty="0"/>
          </a:p>
        </p:txBody>
      </p:sp>
    </p:spTree>
    <p:extLst>
      <p:ext uri="{BB962C8B-B14F-4D97-AF65-F5344CB8AC3E}">
        <p14:creationId xmlns:p14="http://schemas.microsoft.com/office/powerpoint/2010/main" val="35241161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C52E8B-B35E-4340-A4EC-52F60F46E895}" type="slidenum">
              <a:rPr lang="en-US" smtClean="0"/>
              <a:t>49</a:t>
            </a:fld>
            <a:endParaRPr lang="en-US" dirty="0"/>
          </a:p>
        </p:txBody>
      </p:sp>
    </p:spTree>
    <p:extLst>
      <p:ext uri="{BB962C8B-B14F-4D97-AF65-F5344CB8AC3E}">
        <p14:creationId xmlns:p14="http://schemas.microsoft.com/office/powerpoint/2010/main" val="29155969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Scale out - </a:t>
            </a:r>
            <a:r>
              <a:rPr lang="en-US" dirty="0">
                <a:latin typeface="+mj-lt"/>
              </a:rPr>
              <a:t>You can scale out to as many as 30 instances, depending on your pricing tier. App Service Environments in Isolated tier further increases your scale-out count to 100 instances</a:t>
            </a:r>
            <a:endParaRPr lang="en-US" dirty="0"/>
          </a:p>
        </p:txBody>
      </p:sp>
      <p:sp>
        <p:nvSpPr>
          <p:cNvPr id="4" name="Slide Number Placeholder 3"/>
          <p:cNvSpPr>
            <a:spLocks noGrp="1"/>
          </p:cNvSpPr>
          <p:nvPr>
            <p:ph type="sldNum" sz="quarter" idx="5"/>
          </p:nvPr>
        </p:nvSpPr>
        <p:spPr/>
        <p:txBody>
          <a:bodyPr/>
          <a:lstStyle/>
          <a:p>
            <a:fld id="{1DC52E8B-B35E-4340-A4EC-52F60F46E895}" type="slidenum">
              <a:rPr lang="en-US" smtClean="0"/>
              <a:t>50</a:t>
            </a:fld>
            <a:endParaRPr lang="en-US" dirty="0"/>
          </a:p>
        </p:txBody>
      </p:sp>
    </p:spTree>
    <p:extLst>
      <p:ext uri="{BB962C8B-B14F-4D97-AF65-F5344CB8AC3E}">
        <p14:creationId xmlns:p14="http://schemas.microsoft.com/office/powerpoint/2010/main" val="1779570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C52E8B-B35E-4340-A4EC-52F60F46E895}" type="slidenum">
              <a:rPr lang="en-US" smtClean="0"/>
              <a:t>6</a:t>
            </a:fld>
            <a:endParaRPr lang="en-US" dirty="0"/>
          </a:p>
        </p:txBody>
      </p:sp>
    </p:spTree>
    <p:extLst>
      <p:ext uri="{BB962C8B-B14F-4D97-AF65-F5344CB8AC3E}">
        <p14:creationId xmlns:p14="http://schemas.microsoft.com/office/powerpoint/2010/main" val="2376810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C52E8B-B35E-4340-A4EC-52F60F46E895}" type="slidenum">
              <a:rPr lang="en-US" smtClean="0"/>
              <a:t>7</a:t>
            </a:fld>
            <a:endParaRPr lang="en-US" dirty="0"/>
          </a:p>
        </p:txBody>
      </p:sp>
    </p:spTree>
    <p:extLst>
      <p:ext uri="{BB962C8B-B14F-4D97-AF65-F5344CB8AC3E}">
        <p14:creationId xmlns:p14="http://schemas.microsoft.com/office/powerpoint/2010/main" val="4033322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3E3E3"/>
                </a:solidFill>
                <a:effectLst/>
                <a:latin typeface="Segoe UI" panose="020B0502040204020203" pitchFamily="34" charset="0"/>
              </a:rPr>
              <a:t>Supported operating systems</a:t>
            </a:r>
          </a:p>
          <a:p>
            <a:pPr algn="l">
              <a:buFont typeface="Arial" panose="020B0604020202020204" pitchFamily="34" charset="0"/>
              <a:buChar char="•"/>
            </a:pPr>
            <a:r>
              <a:rPr lang="en-US" b="0" i="0" dirty="0">
                <a:solidFill>
                  <a:srgbClr val="E3E3E3"/>
                </a:solidFill>
                <a:effectLst/>
                <a:latin typeface="Segoe UI" panose="020B0502040204020203" pitchFamily="34" charset="0"/>
              </a:rPr>
              <a:t>Windows client: Windows 8 and later.</a:t>
            </a:r>
          </a:p>
          <a:p>
            <a:pPr algn="l">
              <a:buFont typeface="Arial" panose="020B0604020202020204" pitchFamily="34" charset="0"/>
              <a:buChar char="•"/>
            </a:pPr>
            <a:r>
              <a:rPr lang="en-US" b="0" i="0" dirty="0">
                <a:solidFill>
                  <a:srgbClr val="E3E3E3"/>
                </a:solidFill>
                <a:effectLst/>
                <a:latin typeface="Segoe UI" panose="020B0502040204020203" pitchFamily="34" charset="0"/>
              </a:rPr>
              <a:t>Windows Server: Windows Server 2008 R2 and later.</a:t>
            </a:r>
          </a:p>
          <a:p>
            <a:pPr algn="l"/>
            <a:r>
              <a:rPr lang="en-US" b="1" i="0" dirty="0">
                <a:effectLst/>
                <a:latin typeface="Segoe UI" panose="020B0502040204020203" pitchFamily="34" charset="0"/>
              </a:rPr>
              <a:t>Note</a:t>
            </a:r>
          </a:p>
          <a:p>
            <a:pPr algn="l"/>
            <a:r>
              <a:rPr lang="en-US" b="0" i="0" dirty="0">
                <a:solidFill>
                  <a:srgbClr val="E3E3E3"/>
                </a:solidFill>
                <a:effectLst/>
                <a:latin typeface="Segoe UI" panose="020B0502040204020203" pitchFamily="34" charset="0"/>
              </a:rPr>
              <a:t>Windows Server 2008 R2 requires the .NET Framework 4.5 to be installed for encryption</a:t>
            </a:r>
          </a:p>
          <a:p>
            <a:endParaRPr lang="en-US" dirty="0"/>
          </a:p>
        </p:txBody>
      </p:sp>
      <p:sp>
        <p:nvSpPr>
          <p:cNvPr id="4" name="Slide Number Placeholder 3"/>
          <p:cNvSpPr>
            <a:spLocks noGrp="1"/>
          </p:cNvSpPr>
          <p:nvPr>
            <p:ph type="sldNum" sz="quarter" idx="5"/>
          </p:nvPr>
        </p:nvSpPr>
        <p:spPr/>
        <p:txBody>
          <a:bodyPr/>
          <a:lstStyle/>
          <a:p>
            <a:fld id="{1DC52E8B-B35E-4340-A4EC-52F60F46E895}" type="slidenum">
              <a:rPr lang="en-US" smtClean="0"/>
              <a:t>8</a:t>
            </a:fld>
            <a:endParaRPr lang="en-US" dirty="0"/>
          </a:p>
        </p:txBody>
      </p:sp>
    </p:spTree>
    <p:extLst>
      <p:ext uri="{BB962C8B-B14F-4D97-AF65-F5344CB8AC3E}">
        <p14:creationId xmlns:p14="http://schemas.microsoft.com/office/powerpoint/2010/main" val="742689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C52E8B-B35E-4340-A4EC-52F60F46E895}" type="slidenum">
              <a:rPr lang="en-US" smtClean="0"/>
              <a:t>9</a:t>
            </a:fld>
            <a:endParaRPr lang="en-US" dirty="0"/>
          </a:p>
        </p:txBody>
      </p:sp>
    </p:spTree>
    <p:extLst>
      <p:ext uri="{BB962C8B-B14F-4D97-AF65-F5344CB8AC3E}">
        <p14:creationId xmlns:p14="http://schemas.microsoft.com/office/powerpoint/2010/main" val="2311523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C52E8B-B35E-4340-A4EC-52F60F46E895}" type="slidenum">
              <a:rPr lang="en-US" smtClean="0"/>
              <a:t>10</a:t>
            </a:fld>
            <a:endParaRPr lang="en-US" dirty="0"/>
          </a:p>
        </p:txBody>
      </p:sp>
    </p:spTree>
    <p:extLst>
      <p:ext uri="{BB962C8B-B14F-4D97-AF65-F5344CB8AC3E}">
        <p14:creationId xmlns:p14="http://schemas.microsoft.com/office/powerpoint/2010/main" val="1510620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latin typeface="+mj-lt"/>
              </a:rPr>
              <a:t>Operating system storage - </a:t>
            </a:r>
            <a:r>
              <a:rPr lang="en-US" sz="1200" dirty="0">
                <a:latin typeface="+mj-lt"/>
              </a:rPr>
              <a:t>It has a maximum capacity of 4,095 gibibytes (GiB), and its content is taken from the VM image you used to create the VM.</a:t>
            </a:r>
          </a:p>
          <a:p>
            <a:r>
              <a:rPr lang="en-US" sz="1200" b="1" dirty="0">
                <a:latin typeface="+mj-lt"/>
              </a:rPr>
              <a:t>Temporary</a:t>
            </a:r>
          </a:p>
          <a:p>
            <a:r>
              <a:rPr lang="en-US" sz="1200" b="1" i="0" dirty="0">
                <a:effectLst/>
                <a:latin typeface="+mj-lt"/>
              </a:rPr>
              <a:t>Data storage -</a:t>
            </a:r>
            <a:r>
              <a:rPr lang="en-US" sz="1200" b="1" dirty="0">
                <a:latin typeface="+mj-lt"/>
              </a:rPr>
              <a:t> </a:t>
            </a:r>
            <a:r>
              <a:rPr lang="en-US" sz="1200" b="0" i="0" dirty="0">
                <a:effectLst/>
                <a:latin typeface="+mj-lt"/>
              </a:rPr>
              <a:t>Some VM images include data disks by default. You can also add additional data disks up to the maximum number specified by the size of the VM. </a:t>
            </a:r>
            <a:endParaRPr lang="en-US" dirty="0"/>
          </a:p>
        </p:txBody>
      </p:sp>
      <p:sp>
        <p:nvSpPr>
          <p:cNvPr id="4" name="Slide Number Placeholder 3"/>
          <p:cNvSpPr>
            <a:spLocks noGrp="1"/>
          </p:cNvSpPr>
          <p:nvPr>
            <p:ph type="sldNum" sz="quarter" idx="5"/>
          </p:nvPr>
        </p:nvSpPr>
        <p:spPr/>
        <p:txBody>
          <a:bodyPr/>
          <a:lstStyle/>
          <a:p>
            <a:fld id="{1DC52E8B-B35E-4340-A4EC-52F60F46E895}" type="slidenum">
              <a:rPr lang="en-US" smtClean="0"/>
              <a:t>11</a:t>
            </a:fld>
            <a:endParaRPr lang="en-US" dirty="0"/>
          </a:p>
        </p:txBody>
      </p:sp>
    </p:spTree>
    <p:extLst>
      <p:ext uri="{BB962C8B-B14F-4D97-AF65-F5344CB8AC3E}">
        <p14:creationId xmlns:p14="http://schemas.microsoft.com/office/powerpoint/2010/main" val="6986973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8" name="Picture 17" descr="Two people looking at a computer screen&#10;&#10;Description automatically generated with medium confidence">
            <a:extLst>
              <a:ext uri="{FF2B5EF4-FFF2-40B4-BE49-F238E27FC236}">
                <a16:creationId xmlns:a16="http://schemas.microsoft.com/office/drawing/2014/main" id="{C6EC3CE1-A13C-484B-A164-99014795FFE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C1CE843F-7208-4271-AF0D-F14FCB055EA8}"/>
              </a:ext>
            </a:extLst>
          </p:cNvPr>
          <p:cNvSpPr/>
          <p:nvPr userDrawn="1"/>
        </p:nvSpPr>
        <p:spPr>
          <a:xfrm>
            <a:off x="-1" y="0"/>
            <a:ext cx="12192001" cy="6858000"/>
          </a:xfrm>
          <a:prstGeom prst="rect">
            <a:avLst/>
          </a:prstGeom>
          <a:solidFill>
            <a:schemeClr val="tx1">
              <a:alpha val="3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3C0A0-4690-414D-9EED-B7656DC7BAA3}"/>
              </a:ext>
            </a:extLst>
          </p:cNvPr>
          <p:cNvSpPr>
            <a:spLocks noGrp="1"/>
          </p:cNvSpPr>
          <p:nvPr>
            <p:ph type="ctrTitle"/>
          </p:nvPr>
        </p:nvSpPr>
        <p:spPr>
          <a:xfrm>
            <a:off x="1524000" y="1122363"/>
            <a:ext cx="9144000" cy="2387600"/>
          </a:xfrm>
        </p:spPr>
        <p:txBody>
          <a:bodyPr anchor="b"/>
          <a:lstStyle>
            <a:lvl1pPr algn="ctr">
              <a:defRPr sz="6000" b="1">
                <a:solidFill>
                  <a:schemeClr val="bg1">
                    <a:lumMod val="95000"/>
                  </a:schemeClr>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9CFC565-BA2E-47DD-B818-046961A53E2B}"/>
              </a:ext>
            </a:extLst>
          </p:cNvPr>
          <p:cNvSpPr>
            <a:spLocks noGrp="1"/>
          </p:cNvSpPr>
          <p:nvPr>
            <p:ph type="subTitle" idx="1"/>
          </p:nvPr>
        </p:nvSpPr>
        <p:spPr>
          <a:xfrm>
            <a:off x="1524000" y="3602038"/>
            <a:ext cx="9144000" cy="1655762"/>
          </a:xfrm>
        </p:spPr>
        <p:txBody>
          <a:bodyPr/>
          <a:lstStyle>
            <a:lvl1pPr marL="0" indent="0" algn="ctr">
              <a:buNone/>
              <a:defRPr sz="2400">
                <a:solidFill>
                  <a:schemeClr val="bg1">
                    <a:lumMod val="95000"/>
                  </a:schemeClr>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4E2C0B2-B19D-46FA-A432-4AA9EB6B2CA7}"/>
              </a:ext>
            </a:extLst>
          </p:cNvPr>
          <p:cNvSpPr>
            <a:spLocks noGrp="1"/>
          </p:cNvSpPr>
          <p:nvPr>
            <p:ph type="dt" sz="half" idx="10"/>
          </p:nvPr>
        </p:nvSpPr>
        <p:spPr/>
        <p:txBody>
          <a:bodyPr/>
          <a:lstStyle/>
          <a:p>
            <a:fld id="{20D3A0E8-A0A1-4791-B5A0-6BD11A70F797}" type="datetimeFigureOut">
              <a:rPr lang="en-US" smtClean="0"/>
              <a:t>1/29/2021</a:t>
            </a:fld>
            <a:endParaRPr lang="en-US"/>
          </a:p>
        </p:txBody>
      </p:sp>
      <p:sp>
        <p:nvSpPr>
          <p:cNvPr id="5" name="Footer Placeholder 4">
            <a:extLst>
              <a:ext uri="{FF2B5EF4-FFF2-40B4-BE49-F238E27FC236}">
                <a16:creationId xmlns:a16="http://schemas.microsoft.com/office/drawing/2014/main" id="{BDC4B3C3-3424-4E89-987D-5C8092528D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C148D9-FA2E-48FC-99EA-AF46C2DC4F5D}"/>
              </a:ext>
            </a:extLst>
          </p:cNvPr>
          <p:cNvSpPr>
            <a:spLocks noGrp="1"/>
          </p:cNvSpPr>
          <p:nvPr>
            <p:ph type="sldNum" sz="quarter" idx="12"/>
          </p:nvPr>
        </p:nvSpPr>
        <p:spPr/>
        <p:txBody>
          <a:bodyPr/>
          <a:lstStyle/>
          <a:p>
            <a:fld id="{9A010770-3384-4327-BB23-8694B04342A1}" type="slidenum">
              <a:rPr lang="en-US" smtClean="0"/>
              <a:t>‹#›</a:t>
            </a:fld>
            <a:endParaRPr lang="en-US"/>
          </a:p>
        </p:txBody>
      </p:sp>
      <p:pic>
        <p:nvPicPr>
          <p:cNvPr id="16" name="Picture 15" descr="Logo&#10;&#10;Description automatically generated">
            <a:extLst>
              <a:ext uri="{FF2B5EF4-FFF2-40B4-BE49-F238E27FC236}">
                <a16:creationId xmlns:a16="http://schemas.microsoft.com/office/drawing/2014/main" id="{007586F6-8231-42F0-B54A-FBA3F387F27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82200" y="6074317"/>
            <a:ext cx="2253673" cy="829721"/>
          </a:xfrm>
          <a:prstGeom prst="rect">
            <a:avLst/>
          </a:prstGeom>
        </p:spPr>
      </p:pic>
    </p:spTree>
    <p:extLst>
      <p:ext uri="{BB962C8B-B14F-4D97-AF65-F5344CB8AC3E}">
        <p14:creationId xmlns:p14="http://schemas.microsoft.com/office/powerpoint/2010/main" val="3441406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4C900-110E-4070-8A19-163F3F89F34D}"/>
              </a:ext>
            </a:extLst>
          </p:cNvPr>
          <p:cNvSpPr>
            <a:spLocks noGrp="1"/>
          </p:cNvSpPr>
          <p:nvPr>
            <p:ph type="title"/>
          </p:nvPr>
        </p:nvSpPr>
        <p:spPr>
          <a:xfrm>
            <a:off x="839788" y="457200"/>
            <a:ext cx="3932237" cy="1600200"/>
          </a:xfrm>
        </p:spPr>
        <p:txBody>
          <a:bodyPr anchor="b"/>
          <a:lstStyle>
            <a:lvl1pPr>
              <a:defRPr sz="3200">
                <a:solidFill>
                  <a:srgbClr val="00206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Picture Placeholder 2">
            <a:extLst>
              <a:ext uri="{FF2B5EF4-FFF2-40B4-BE49-F238E27FC236}">
                <a16:creationId xmlns:a16="http://schemas.microsoft.com/office/drawing/2014/main" id="{E55FB68A-996F-468C-A51B-48E6675179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8B00D59-79FD-4C74-9BAD-2A925A6A705E}"/>
              </a:ext>
            </a:extLst>
          </p:cNvPr>
          <p:cNvSpPr>
            <a:spLocks noGrp="1"/>
          </p:cNvSpPr>
          <p:nvPr>
            <p:ph type="body" sz="half" idx="2"/>
          </p:nvPr>
        </p:nvSpPr>
        <p:spPr>
          <a:xfrm>
            <a:off x="839788" y="2057400"/>
            <a:ext cx="3932237" cy="3811588"/>
          </a:xfrm>
        </p:spPr>
        <p:txBody>
          <a:bodyPr/>
          <a:lstStyle>
            <a:lvl1pPr marL="0" indent="0">
              <a:buNone/>
              <a:defRPr sz="1600">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9C4766-BE23-42DA-943A-B79AE2BE494E}"/>
              </a:ext>
            </a:extLst>
          </p:cNvPr>
          <p:cNvSpPr>
            <a:spLocks noGrp="1"/>
          </p:cNvSpPr>
          <p:nvPr>
            <p:ph type="dt" sz="half" idx="10"/>
          </p:nvPr>
        </p:nvSpPr>
        <p:spPr/>
        <p:txBody>
          <a:bodyPr/>
          <a:lstStyle/>
          <a:p>
            <a:fld id="{20D3A0E8-A0A1-4791-B5A0-6BD11A70F797}" type="datetimeFigureOut">
              <a:rPr lang="en-US" smtClean="0"/>
              <a:t>1/29/2021</a:t>
            </a:fld>
            <a:endParaRPr lang="en-US"/>
          </a:p>
        </p:txBody>
      </p:sp>
      <p:sp>
        <p:nvSpPr>
          <p:cNvPr id="6" name="Footer Placeholder 5">
            <a:extLst>
              <a:ext uri="{FF2B5EF4-FFF2-40B4-BE49-F238E27FC236}">
                <a16:creationId xmlns:a16="http://schemas.microsoft.com/office/drawing/2014/main" id="{CCD7A9B1-7E6F-4093-96E8-1D0270CA1E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49C86E-F741-4B6C-BE15-C60CEB20F405}"/>
              </a:ext>
            </a:extLst>
          </p:cNvPr>
          <p:cNvSpPr>
            <a:spLocks noGrp="1"/>
          </p:cNvSpPr>
          <p:nvPr>
            <p:ph type="sldNum" sz="quarter" idx="12"/>
          </p:nvPr>
        </p:nvSpPr>
        <p:spPr/>
        <p:txBody>
          <a:bodyPr/>
          <a:lstStyle/>
          <a:p>
            <a:fld id="{9A010770-3384-4327-BB23-8694B04342A1}" type="slidenum">
              <a:rPr lang="en-US" smtClean="0"/>
              <a:t>‹#›</a:t>
            </a:fld>
            <a:endParaRPr lang="en-US"/>
          </a:p>
        </p:txBody>
      </p:sp>
      <p:pic>
        <p:nvPicPr>
          <p:cNvPr id="9" name="Picture 8" descr="Icon&#10;&#10;Description automatically generated with medium confidence">
            <a:extLst>
              <a:ext uri="{FF2B5EF4-FFF2-40B4-BE49-F238E27FC236}">
                <a16:creationId xmlns:a16="http://schemas.microsoft.com/office/drawing/2014/main" id="{B2FFAFD2-58A5-4FF9-8D2E-5FAD47452395}"/>
              </a:ext>
            </a:extLst>
          </p:cNvPr>
          <p:cNvPicPr>
            <a:picLocks noChangeAspect="1"/>
          </p:cNvPicPr>
          <p:nvPr userDrawn="1"/>
        </p:nvPicPr>
        <p:blipFill>
          <a:blip r:embed="rId2">
            <a:alphaModFix amt="15000"/>
            <a:extLst>
              <a:ext uri="{28A0092B-C50C-407E-A947-70E740481C1C}">
                <a14:useLocalDpi xmlns:a14="http://schemas.microsoft.com/office/drawing/2010/main" val="0"/>
              </a:ext>
            </a:extLst>
          </a:blip>
          <a:stretch>
            <a:fillRect/>
          </a:stretch>
        </p:blipFill>
        <p:spPr>
          <a:xfrm>
            <a:off x="70997" y="0"/>
            <a:ext cx="3510403" cy="2768115"/>
          </a:xfrm>
          <a:prstGeom prst="rect">
            <a:avLst/>
          </a:prstGeom>
        </p:spPr>
      </p:pic>
      <p:grpSp>
        <p:nvGrpSpPr>
          <p:cNvPr id="10" name="Group 9">
            <a:extLst>
              <a:ext uri="{FF2B5EF4-FFF2-40B4-BE49-F238E27FC236}">
                <a16:creationId xmlns:a16="http://schemas.microsoft.com/office/drawing/2014/main" id="{04CDB4F3-C0B7-498E-A2F4-523B7DF78BDE}"/>
              </a:ext>
            </a:extLst>
          </p:cNvPr>
          <p:cNvGrpSpPr/>
          <p:nvPr userDrawn="1"/>
        </p:nvGrpSpPr>
        <p:grpSpPr>
          <a:xfrm>
            <a:off x="0" y="6176963"/>
            <a:ext cx="12235873" cy="829721"/>
            <a:chOff x="0" y="6176963"/>
            <a:chExt cx="12235873" cy="829721"/>
          </a:xfrm>
        </p:grpSpPr>
        <p:sp>
          <p:nvSpPr>
            <p:cNvPr id="11" name="Rectangle 10">
              <a:extLst>
                <a:ext uri="{FF2B5EF4-FFF2-40B4-BE49-F238E27FC236}">
                  <a16:creationId xmlns:a16="http://schemas.microsoft.com/office/drawing/2014/main" id="{E7F707D8-6284-452C-9E37-939A381288BC}"/>
                </a:ext>
              </a:extLst>
            </p:cNvPr>
            <p:cNvSpPr/>
            <p:nvPr userDrawn="1"/>
          </p:nvSpPr>
          <p:spPr>
            <a:xfrm>
              <a:off x="0" y="6356350"/>
              <a:ext cx="12192000" cy="501650"/>
            </a:xfrm>
            <a:prstGeom prst="rect">
              <a:avLst/>
            </a:prstGeom>
            <a:solidFill>
              <a:srgbClr val="0032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Logo&#10;&#10;Description automatically generated">
              <a:extLst>
                <a:ext uri="{FF2B5EF4-FFF2-40B4-BE49-F238E27FC236}">
                  <a16:creationId xmlns:a16="http://schemas.microsoft.com/office/drawing/2014/main" id="{BDF55B0D-49B3-4BAC-B5C6-256EBEBA451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82200" y="6176963"/>
              <a:ext cx="2253673" cy="829721"/>
            </a:xfrm>
            <a:prstGeom prst="rect">
              <a:avLst/>
            </a:prstGeom>
          </p:spPr>
        </p:pic>
      </p:grpSp>
    </p:spTree>
    <p:extLst>
      <p:ext uri="{BB962C8B-B14F-4D97-AF65-F5344CB8AC3E}">
        <p14:creationId xmlns:p14="http://schemas.microsoft.com/office/powerpoint/2010/main" val="58293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53698-AD0E-4521-B81C-B8FBF5FAFC1B}"/>
              </a:ext>
            </a:extLst>
          </p:cNvPr>
          <p:cNvSpPr>
            <a:spLocks noGrp="1"/>
          </p:cNvSpPr>
          <p:nvPr>
            <p:ph type="title"/>
          </p:nvPr>
        </p:nvSpPr>
        <p:spPr/>
        <p:txBody>
          <a:bodyPr/>
          <a:lstStyle>
            <a:lvl1pPr>
              <a:defRPr>
                <a:solidFill>
                  <a:srgbClr val="00206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Vertical Text Placeholder 2">
            <a:extLst>
              <a:ext uri="{FF2B5EF4-FFF2-40B4-BE49-F238E27FC236}">
                <a16:creationId xmlns:a16="http://schemas.microsoft.com/office/drawing/2014/main" id="{54918133-77C8-4C1F-9989-FF90164AE250}"/>
              </a:ext>
            </a:extLst>
          </p:cNvPr>
          <p:cNvSpPr>
            <a:spLocks noGrp="1"/>
          </p:cNvSpPr>
          <p:nvPr>
            <p:ph type="body" orient="vert" idx="1"/>
          </p:nvPr>
        </p:nvSpPr>
        <p:spPr/>
        <p:txBody>
          <a:bodyPr vert="eaVert"/>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C7F7C3-5FE7-44EC-BA60-5AD429150A58}"/>
              </a:ext>
            </a:extLst>
          </p:cNvPr>
          <p:cNvSpPr>
            <a:spLocks noGrp="1"/>
          </p:cNvSpPr>
          <p:nvPr>
            <p:ph type="dt" sz="half" idx="10"/>
          </p:nvPr>
        </p:nvSpPr>
        <p:spPr/>
        <p:txBody>
          <a:bodyPr/>
          <a:lstStyle/>
          <a:p>
            <a:fld id="{20D3A0E8-A0A1-4791-B5A0-6BD11A70F797}" type="datetimeFigureOut">
              <a:rPr lang="en-US" smtClean="0"/>
              <a:t>1/29/2021</a:t>
            </a:fld>
            <a:endParaRPr lang="en-US"/>
          </a:p>
        </p:txBody>
      </p:sp>
      <p:sp>
        <p:nvSpPr>
          <p:cNvPr id="5" name="Footer Placeholder 4">
            <a:extLst>
              <a:ext uri="{FF2B5EF4-FFF2-40B4-BE49-F238E27FC236}">
                <a16:creationId xmlns:a16="http://schemas.microsoft.com/office/drawing/2014/main" id="{FB01D941-E878-4F82-A03A-B41D4E1233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ABFF8A-7D4E-459D-AFB5-CB2AD51F8C92}"/>
              </a:ext>
            </a:extLst>
          </p:cNvPr>
          <p:cNvSpPr>
            <a:spLocks noGrp="1"/>
          </p:cNvSpPr>
          <p:nvPr>
            <p:ph type="sldNum" sz="quarter" idx="12"/>
          </p:nvPr>
        </p:nvSpPr>
        <p:spPr/>
        <p:txBody>
          <a:bodyPr/>
          <a:lstStyle/>
          <a:p>
            <a:fld id="{9A010770-3384-4327-BB23-8694B04342A1}" type="slidenum">
              <a:rPr lang="en-US" smtClean="0"/>
              <a:t>‹#›</a:t>
            </a:fld>
            <a:endParaRPr lang="en-US"/>
          </a:p>
        </p:txBody>
      </p:sp>
      <p:pic>
        <p:nvPicPr>
          <p:cNvPr id="8" name="Picture 7" descr="Icon&#10;&#10;Description automatically generated with medium confidence">
            <a:extLst>
              <a:ext uri="{FF2B5EF4-FFF2-40B4-BE49-F238E27FC236}">
                <a16:creationId xmlns:a16="http://schemas.microsoft.com/office/drawing/2014/main" id="{0F71AF9A-0AA5-4570-B952-73E6FCCD2E8D}"/>
              </a:ext>
            </a:extLst>
          </p:cNvPr>
          <p:cNvPicPr>
            <a:picLocks noChangeAspect="1"/>
          </p:cNvPicPr>
          <p:nvPr userDrawn="1"/>
        </p:nvPicPr>
        <p:blipFill>
          <a:blip r:embed="rId2">
            <a:alphaModFix amt="15000"/>
            <a:extLst>
              <a:ext uri="{28A0092B-C50C-407E-A947-70E740481C1C}">
                <a14:useLocalDpi xmlns:a14="http://schemas.microsoft.com/office/drawing/2010/main" val="0"/>
              </a:ext>
            </a:extLst>
          </a:blip>
          <a:stretch>
            <a:fillRect/>
          </a:stretch>
        </p:blipFill>
        <p:spPr>
          <a:xfrm>
            <a:off x="70997" y="0"/>
            <a:ext cx="3510403" cy="2768115"/>
          </a:xfrm>
          <a:prstGeom prst="rect">
            <a:avLst/>
          </a:prstGeom>
        </p:spPr>
      </p:pic>
      <p:grpSp>
        <p:nvGrpSpPr>
          <p:cNvPr id="9" name="Group 8">
            <a:extLst>
              <a:ext uri="{FF2B5EF4-FFF2-40B4-BE49-F238E27FC236}">
                <a16:creationId xmlns:a16="http://schemas.microsoft.com/office/drawing/2014/main" id="{0C8E8380-249F-42AB-B23F-B4F0D174CD8F}"/>
              </a:ext>
            </a:extLst>
          </p:cNvPr>
          <p:cNvGrpSpPr/>
          <p:nvPr userDrawn="1"/>
        </p:nvGrpSpPr>
        <p:grpSpPr>
          <a:xfrm>
            <a:off x="0" y="6176963"/>
            <a:ext cx="12235873" cy="829721"/>
            <a:chOff x="0" y="6176963"/>
            <a:chExt cx="12235873" cy="829721"/>
          </a:xfrm>
        </p:grpSpPr>
        <p:sp>
          <p:nvSpPr>
            <p:cNvPr id="10" name="Rectangle 9">
              <a:extLst>
                <a:ext uri="{FF2B5EF4-FFF2-40B4-BE49-F238E27FC236}">
                  <a16:creationId xmlns:a16="http://schemas.microsoft.com/office/drawing/2014/main" id="{F779A610-5368-4AC1-8769-05860FFEA942}"/>
                </a:ext>
              </a:extLst>
            </p:cNvPr>
            <p:cNvSpPr/>
            <p:nvPr userDrawn="1"/>
          </p:nvSpPr>
          <p:spPr>
            <a:xfrm>
              <a:off x="0" y="6356350"/>
              <a:ext cx="12192000" cy="501650"/>
            </a:xfrm>
            <a:prstGeom prst="rect">
              <a:avLst/>
            </a:prstGeom>
            <a:solidFill>
              <a:srgbClr val="0032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Logo&#10;&#10;Description automatically generated">
              <a:extLst>
                <a:ext uri="{FF2B5EF4-FFF2-40B4-BE49-F238E27FC236}">
                  <a16:creationId xmlns:a16="http://schemas.microsoft.com/office/drawing/2014/main" id="{817142B6-C23B-4758-B84F-B076BED4A3E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82200" y="6176963"/>
              <a:ext cx="2253673" cy="829721"/>
            </a:xfrm>
            <a:prstGeom prst="rect">
              <a:avLst/>
            </a:prstGeom>
          </p:spPr>
        </p:pic>
      </p:grpSp>
    </p:spTree>
    <p:extLst>
      <p:ext uri="{BB962C8B-B14F-4D97-AF65-F5344CB8AC3E}">
        <p14:creationId xmlns:p14="http://schemas.microsoft.com/office/powerpoint/2010/main" val="40194848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F16AAF-6EEF-415D-8F5A-A4E4585ED21E}"/>
              </a:ext>
            </a:extLst>
          </p:cNvPr>
          <p:cNvSpPr>
            <a:spLocks noGrp="1"/>
          </p:cNvSpPr>
          <p:nvPr>
            <p:ph type="title" orient="vert"/>
          </p:nvPr>
        </p:nvSpPr>
        <p:spPr>
          <a:xfrm>
            <a:off x="8724900" y="365125"/>
            <a:ext cx="2628900" cy="5811838"/>
          </a:xfrm>
        </p:spPr>
        <p:txBody>
          <a:bodyPr vert="eaVert"/>
          <a:lstStyle>
            <a:lvl1pPr>
              <a:defRPr>
                <a:solidFill>
                  <a:srgbClr val="00206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Vertical Text Placeholder 2">
            <a:extLst>
              <a:ext uri="{FF2B5EF4-FFF2-40B4-BE49-F238E27FC236}">
                <a16:creationId xmlns:a16="http://schemas.microsoft.com/office/drawing/2014/main" id="{7D49F470-5C38-417F-BC1F-E159852AA040}"/>
              </a:ext>
            </a:extLst>
          </p:cNvPr>
          <p:cNvSpPr>
            <a:spLocks noGrp="1"/>
          </p:cNvSpPr>
          <p:nvPr>
            <p:ph type="body" orient="vert" idx="1"/>
          </p:nvPr>
        </p:nvSpPr>
        <p:spPr>
          <a:xfrm>
            <a:off x="838200" y="365125"/>
            <a:ext cx="7734300" cy="5811838"/>
          </a:xfrm>
        </p:spPr>
        <p:txBody>
          <a:bodyPr vert="eaVert"/>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A388EB-C44E-4EDD-AF17-2E08505B681E}"/>
              </a:ext>
            </a:extLst>
          </p:cNvPr>
          <p:cNvSpPr>
            <a:spLocks noGrp="1"/>
          </p:cNvSpPr>
          <p:nvPr>
            <p:ph type="dt" sz="half" idx="10"/>
          </p:nvPr>
        </p:nvSpPr>
        <p:spPr/>
        <p:txBody>
          <a:bodyPr/>
          <a:lstStyle/>
          <a:p>
            <a:fld id="{20D3A0E8-A0A1-4791-B5A0-6BD11A70F797}" type="datetimeFigureOut">
              <a:rPr lang="en-US" smtClean="0"/>
              <a:t>1/29/2021</a:t>
            </a:fld>
            <a:endParaRPr lang="en-US"/>
          </a:p>
        </p:txBody>
      </p:sp>
      <p:sp>
        <p:nvSpPr>
          <p:cNvPr id="5" name="Footer Placeholder 4">
            <a:extLst>
              <a:ext uri="{FF2B5EF4-FFF2-40B4-BE49-F238E27FC236}">
                <a16:creationId xmlns:a16="http://schemas.microsoft.com/office/drawing/2014/main" id="{B1BD7D4E-C118-490E-BB73-432F98BAC0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01339F-7A9D-4223-8CB7-11976220C43F}"/>
              </a:ext>
            </a:extLst>
          </p:cNvPr>
          <p:cNvSpPr>
            <a:spLocks noGrp="1"/>
          </p:cNvSpPr>
          <p:nvPr>
            <p:ph type="sldNum" sz="quarter" idx="12"/>
          </p:nvPr>
        </p:nvSpPr>
        <p:spPr/>
        <p:txBody>
          <a:bodyPr/>
          <a:lstStyle/>
          <a:p>
            <a:fld id="{9A010770-3384-4327-BB23-8694B04342A1}" type="slidenum">
              <a:rPr lang="en-US" smtClean="0"/>
              <a:t>‹#›</a:t>
            </a:fld>
            <a:endParaRPr lang="en-US"/>
          </a:p>
        </p:txBody>
      </p:sp>
      <p:pic>
        <p:nvPicPr>
          <p:cNvPr id="8" name="Picture 7" descr="Icon&#10;&#10;Description automatically generated with medium confidence">
            <a:extLst>
              <a:ext uri="{FF2B5EF4-FFF2-40B4-BE49-F238E27FC236}">
                <a16:creationId xmlns:a16="http://schemas.microsoft.com/office/drawing/2014/main" id="{432B4A02-A8A1-40F6-895E-3AF8EF886627}"/>
              </a:ext>
            </a:extLst>
          </p:cNvPr>
          <p:cNvPicPr>
            <a:picLocks noChangeAspect="1"/>
          </p:cNvPicPr>
          <p:nvPr userDrawn="1"/>
        </p:nvPicPr>
        <p:blipFill>
          <a:blip r:embed="rId2">
            <a:alphaModFix amt="15000"/>
            <a:extLst>
              <a:ext uri="{28A0092B-C50C-407E-A947-70E740481C1C}">
                <a14:useLocalDpi xmlns:a14="http://schemas.microsoft.com/office/drawing/2010/main" val="0"/>
              </a:ext>
            </a:extLst>
          </a:blip>
          <a:stretch>
            <a:fillRect/>
          </a:stretch>
        </p:blipFill>
        <p:spPr>
          <a:xfrm>
            <a:off x="70997" y="0"/>
            <a:ext cx="3510403" cy="2768115"/>
          </a:xfrm>
          <a:prstGeom prst="rect">
            <a:avLst/>
          </a:prstGeom>
        </p:spPr>
      </p:pic>
      <p:grpSp>
        <p:nvGrpSpPr>
          <p:cNvPr id="9" name="Group 8">
            <a:extLst>
              <a:ext uri="{FF2B5EF4-FFF2-40B4-BE49-F238E27FC236}">
                <a16:creationId xmlns:a16="http://schemas.microsoft.com/office/drawing/2014/main" id="{3BC0A98E-03B3-456F-AAF7-51C43ECF1775}"/>
              </a:ext>
            </a:extLst>
          </p:cNvPr>
          <p:cNvGrpSpPr/>
          <p:nvPr userDrawn="1"/>
        </p:nvGrpSpPr>
        <p:grpSpPr>
          <a:xfrm>
            <a:off x="0" y="6176963"/>
            <a:ext cx="12235873" cy="829721"/>
            <a:chOff x="0" y="6176963"/>
            <a:chExt cx="12235873" cy="829721"/>
          </a:xfrm>
        </p:grpSpPr>
        <p:sp>
          <p:nvSpPr>
            <p:cNvPr id="10" name="Rectangle 9">
              <a:extLst>
                <a:ext uri="{FF2B5EF4-FFF2-40B4-BE49-F238E27FC236}">
                  <a16:creationId xmlns:a16="http://schemas.microsoft.com/office/drawing/2014/main" id="{BDA455AD-1D11-4421-AC8B-68D6DA36F448}"/>
                </a:ext>
              </a:extLst>
            </p:cNvPr>
            <p:cNvSpPr/>
            <p:nvPr userDrawn="1"/>
          </p:nvSpPr>
          <p:spPr>
            <a:xfrm>
              <a:off x="0" y="6356350"/>
              <a:ext cx="12192000" cy="501650"/>
            </a:xfrm>
            <a:prstGeom prst="rect">
              <a:avLst/>
            </a:prstGeom>
            <a:solidFill>
              <a:srgbClr val="0032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Logo&#10;&#10;Description automatically generated">
              <a:extLst>
                <a:ext uri="{FF2B5EF4-FFF2-40B4-BE49-F238E27FC236}">
                  <a16:creationId xmlns:a16="http://schemas.microsoft.com/office/drawing/2014/main" id="{C525E9C3-4500-4503-A71F-8BB36FC710E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82200" y="6176963"/>
              <a:ext cx="2253673" cy="829721"/>
            </a:xfrm>
            <a:prstGeom prst="rect">
              <a:avLst/>
            </a:prstGeom>
          </p:spPr>
        </p:pic>
      </p:grpSp>
    </p:spTree>
    <p:extLst>
      <p:ext uri="{BB962C8B-B14F-4D97-AF65-F5344CB8AC3E}">
        <p14:creationId xmlns:p14="http://schemas.microsoft.com/office/powerpoint/2010/main" val="2156009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D6365-69CD-4B0C-B9E8-C2BDB9D152F6}"/>
              </a:ext>
            </a:extLst>
          </p:cNvPr>
          <p:cNvSpPr>
            <a:spLocks noGrp="1"/>
          </p:cNvSpPr>
          <p:nvPr>
            <p:ph type="title"/>
          </p:nvPr>
        </p:nvSpPr>
        <p:spPr/>
        <p:txBody>
          <a:bodyPr/>
          <a:lstStyle>
            <a:lvl1pPr>
              <a:defRPr>
                <a:solidFill>
                  <a:srgbClr val="002060"/>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5E54EBC-9B7A-4C02-813C-A77997E7FB26}"/>
              </a:ext>
            </a:extLst>
          </p:cNvPr>
          <p:cNvSpPr>
            <a:spLocks noGrp="1"/>
          </p:cNvSpPr>
          <p:nvPr>
            <p:ph idx="1"/>
          </p:nvPr>
        </p:nvSpPr>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093C38-755D-45E1-8B1B-E6FCD458CA1B}"/>
              </a:ext>
            </a:extLst>
          </p:cNvPr>
          <p:cNvSpPr>
            <a:spLocks noGrp="1"/>
          </p:cNvSpPr>
          <p:nvPr>
            <p:ph type="dt" sz="half" idx="10"/>
          </p:nvPr>
        </p:nvSpPr>
        <p:spPr/>
        <p:txBody>
          <a:bodyPr/>
          <a:lstStyle/>
          <a:p>
            <a:fld id="{20D3A0E8-A0A1-4791-B5A0-6BD11A70F797}" type="datetimeFigureOut">
              <a:rPr lang="en-US" smtClean="0"/>
              <a:t>1/29/2021</a:t>
            </a:fld>
            <a:endParaRPr lang="en-US"/>
          </a:p>
        </p:txBody>
      </p:sp>
      <p:sp>
        <p:nvSpPr>
          <p:cNvPr id="5" name="Footer Placeholder 4">
            <a:extLst>
              <a:ext uri="{FF2B5EF4-FFF2-40B4-BE49-F238E27FC236}">
                <a16:creationId xmlns:a16="http://schemas.microsoft.com/office/drawing/2014/main" id="{49ED731B-38EC-4502-9DCB-8C9FB01C95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F481CF-59D5-4436-9E98-2287EBFB503C}"/>
              </a:ext>
            </a:extLst>
          </p:cNvPr>
          <p:cNvSpPr>
            <a:spLocks noGrp="1"/>
          </p:cNvSpPr>
          <p:nvPr>
            <p:ph type="sldNum" sz="quarter" idx="12"/>
          </p:nvPr>
        </p:nvSpPr>
        <p:spPr/>
        <p:txBody>
          <a:bodyPr/>
          <a:lstStyle/>
          <a:p>
            <a:fld id="{9A010770-3384-4327-BB23-8694B04342A1}" type="slidenum">
              <a:rPr lang="en-US" smtClean="0"/>
              <a:t>‹#›</a:t>
            </a:fld>
            <a:endParaRPr lang="en-US"/>
          </a:p>
        </p:txBody>
      </p:sp>
      <p:pic>
        <p:nvPicPr>
          <p:cNvPr id="10" name="Picture 9" descr="Icon&#10;&#10;Description automatically generated with medium confidence">
            <a:extLst>
              <a:ext uri="{FF2B5EF4-FFF2-40B4-BE49-F238E27FC236}">
                <a16:creationId xmlns:a16="http://schemas.microsoft.com/office/drawing/2014/main" id="{B4E49A10-F3C0-41C5-AC48-9CD60EDF11EB}"/>
              </a:ext>
            </a:extLst>
          </p:cNvPr>
          <p:cNvPicPr>
            <a:picLocks noChangeAspect="1"/>
          </p:cNvPicPr>
          <p:nvPr userDrawn="1"/>
        </p:nvPicPr>
        <p:blipFill>
          <a:blip r:embed="rId2">
            <a:alphaModFix amt="15000"/>
            <a:extLst>
              <a:ext uri="{28A0092B-C50C-407E-A947-70E740481C1C}">
                <a14:useLocalDpi xmlns:a14="http://schemas.microsoft.com/office/drawing/2010/main" val="0"/>
              </a:ext>
            </a:extLst>
          </a:blip>
          <a:stretch>
            <a:fillRect/>
          </a:stretch>
        </p:blipFill>
        <p:spPr>
          <a:xfrm>
            <a:off x="70997" y="0"/>
            <a:ext cx="3510403" cy="2768115"/>
          </a:xfrm>
          <a:prstGeom prst="rect">
            <a:avLst/>
          </a:prstGeom>
        </p:spPr>
      </p:pic>
      <p:grpSp>
        <p:nvGrpSpPr>
          <p:cNvPr id="13" name="Group 12">
            <a:extLst>
              <a:ext uri="{FF2B5EF4-FFF2-40B4-BE49-F238E27FC236}">
                <a16:creationId xmlns:a16="http://schemas.microsoft.com/office/drawing/2014/main" id="{B1B79EFA-68F3-4E40-BD1F-13901BADDAC3}"/>
              </a:ext>
            </a:extLst>
          </p:cNvPr>
          <p:cNvGrpSpPr/>
          <p:nvPr userDrawn="1"/>
        </p:nvGrpSpPr>
        <p:grpSpPr>
          <a:xfrm>
            <a:off x="0" y="6176963"/>
            <a:ext cx="12235873" cy="829721"/>
            <a:chOff x="0" y="6176963"/>
            <a:chExt cx="12235873" cy="829721"/>
          </a:xfrm>
        </p:grpSpPr>
        <p:sp>
          <p:nvSpPr>
            <p:cNvPr id="11" name="Rectangle 10">
              <a:extLst>
                <a:ext uri="{FF2B5EF4-FFF2-40B4-BE49-F238E27FC236}">
                  <a16:creationId xmlns:a16="http://schemas.microsoft.com/office/drawing/2014/main" id="{393F9C11-2C04-4C5F-A80A-0BA926742CF7}"/>
                </a:ext>
              </a:extLst>
            </p:cNvPr>
            <p:cNvSpPr/>
            <p:nvPr userDrawn="1"/>
          </p:nvSpPr>
          <p:spPr>
            <a:xfrm>
              <a:off x="0" y="6356350"/>
              <a:ext cx="12192000" cy="501650"/>
            </a:xfrm>
            <a:prstGeom prst="rect">
              <a:avLst/>
            </a:prstGeom>
            <a:solidFill>
              <a:srgbClr val="0032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Logo&#10;&#10;Description automatically generated">
              <a:extLst>
                <a:ext uri="{FF2B5EF4-FFF2-40B4-BE49-F238E27FC236}">
                  <a16:creationId xmlns:a16="http://schemas.microsoft.com/office/drawing/2014/main" id="{BE4C33ED-467D-4FC3-AA9E-81F34511465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82200" y="6176963"/>
              <a:ext cx="2253673" cy="829721"/>
            </a:xfrm>
            <a:prstGeom prst="rect">
              <a:avLst/>
            </a:prstGeom>
          </p:spPr>
        </p:pic>
      </p:grpSp>
    </p:spTree>
    <p:extLst>
      <p:ext uri="{BB962C8B-B14F-4D97-AF65-F5344CB8AC3E}">
        <p14:creationId xmlns:p14="http://schemas.microsoft.com/office/powerpoint/2010/main" val="2524856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3DA1C-638B-4BEE-B25C-A3CDECC94C7D}"/>
              </a:ext>
            </a:extLst>
          </p:cNvPr>
          <p:cNvSpPr>
            <a:spLocks noGrp="1"/>
          </p:cNvSpPr>
          <p:nvPr>
            <p:ph type="title"/>
          </p:nvPr>
        </p:nvSpPr>
        <p:spPr>
          <a:xfrm>
            <a:off x="945205" y="325367"/>
            <a:ext cx="10515600" cy="1714911"/>
          </a:xfrm>
        </p:spPr>
        <p:txBody>
          <a:bodyPr anchor="b"/>
          <a:lstStyle>
            <a:lvl1pPr algn="ctr">
              <a:defRPr sz="6000">
                <a:solidFill>
                  <a:srgbClr val="002060"/>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0D7C1803-9646-403E-9FAF-BA4A5B36561C}"/>
              </a:ext>
            </a:extLst>
          </p:cNvPr>
          <p:cNvSpPr>
            <a:spLocks noGrp="1"/>
          </p:cNvSpPr>
          <p:nvPr>
            <p:ph type="dt" sz="half" idx="10"/>
          </p:nvPr>
        </p:nvSpPr>
        <p:spPr/>
        <p:txBody>
          <a:bodyPr/>
          <a:lstStyle/>
          <a:p>
            <a:fld id="{20D3A0E8-A0A1-4791-B5A0-6BD11A70F797}" type="datetimeFigureOut">
              <a:rPr lang="en-US" smtClean="0"/>
              <a:t>1/29/2021</a:t>
            </a:fld>
            <a:endParaRPr lang="en-US"/>
          </a:p>
        </p:txBody>
      </p:sp>
      <p:sp>
        <p:nvSpPr>
          <p:cNvPr id="5" name="Footer Placeholder 4">
            <a:extLst>
              <a:ext uri="{FF2B5EF4-FFF2-40B4-BE49-F238E27FC236}">
                <a16:creationId xmlns:a16="http://schemas.microsoft.com/office/drawing/2014/main" id="{46DB2382-36FA-4BE3-BD4C-2073B4AF42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65B36F-6FAB-4A89-AF44-28B12526CB9F}"/>
              </a:ext>
            </a:extLst>
          </p:cNvPr>
          <p:cNvSpPr>
            <a:spLocks noGrp="1"/>
          </p:cNvSpPr>
          <p:nvPr>
            <p:ph type="sldNum" sz="quarter" idx="12"/>
          </p:nvPr>
        </p:nvSpPr>
        <p:spPr/>
        <p:txBody>
          <a:bodyPr/>
          <a:lstStyle/>
          <a:p>
            <a:fld id="{9A010770-3384-4327-BB23-8694B04342A1}" type="slidenum">
              <a:rPr lang="en-US" smtClean="0"/>
              <a:t>‹#›</a:t>
            </a:fld>
            <a:endParaRPr lang="en-US"/>
          </a:p>
        </p:txBody>
      </p:sp>
      <p:pic>
        <p:nvPicPr>
          <p:cNvPr id="8" name="Picture 7" descr="Icon&#10;&#10;Description automatically generated with medium confidence">
            <a:extLst>
              <a:ext uri="{FF2B5EF4-FFF2-40B4-BE49-F238E27FC236}">
                <a16:creationId xmlns:a16="http://schemas.microsoft.com/office/drawing/2014/main" id="{1E116057-86A3-4966-A426-B9F91C052739}"/>
              </a:ext>
            </a:extLst>
          </p:cNvPr>
          <p:cNvPicPr>
            <a:picLocks noChangeAspect="1"/>
          </p:cNvPicPr>
          <p:nvPr userDrawn="1"/>
        </p:nvPicPr>
        <p:blipFill>
          <a:blip r:embed="rId2">
            <a:alphaModFix amt="15000"/>
            <a:extLst>
              <a:ext uri="{28A0092B-C50C-407E-A947-70E740481C1C}">
                <a14:useLocalDpi xmlns:a14="http://schemas.microsoft.com/office/drawing/2010/main" val="0"/>
              </a:ext>
            </a:extLst>
          </a:blip>
          <a:stretch>
            <a:fillRect/>
          </a:stretch>
        </p:blipFill>
        <p:spPr>
          <a:xfrm>
            <a:off x="70997" y="0"/>
            <a:ext cx="3510403" cy="2768115"/>
          </a:xfrm>
          <a:prstGeom prst="rect">
            <a:avLst/>
          </a:prstGeom>
        </p:spPr>
      </p:pic>
      <p:pic>
        <p:nvPicPr>
          <p:cNvPr id="26" name="Picture 25" descr="Logo&#10;&#10;Description automatically generated">
            <a:extLst>
              <a:ext uri="{FF2B5EF4-FFF2-40B4-BE49-F238E27FC236}">
                <a16:creationId xmlns:a16="http://schemas.microsoft.com/office/drawing/2014/main" id="{867B7D5F-45D4-4FE4-9D20-80102DB60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82200" y="6074317"/>
            <a:ext cx="2253673" cy="829721"/>
          </a:xfrm>
          <a:prstGeom prst="rect">
            <a:avLst/>
          </a:prstGeom>
        </p:spPr>
      </p:pic>
      <p:sp>
        <p:nvSpPr>
          <p:cNvPr id="27" name="Rectangle 26">
            <a:extLst>
              <a:ext uri="{FF2B5EF4-FFF2-40B4-BE49-F238E27FC236}">
                <a16:creationId xmlns:a16="http://schemas.microsoft.com/office/drawing/2014/main" id="{BB852B4F-2829-4833-9A66-3DCC2A325D9D}"/>
              </a:ext>
            </a:extLst>
          </p:cNvPr>
          <p:cNvSpPr/>
          <p:nvPr userDrawn="1"/>
        </p:nvSpPr>
        <p:spPr>
          <a:xfrm>
            <a:off x="0" y="2768116"/>
            <a:ext cx="12183010" cy="504856"/>
          </a:xfrm>
          <a:prstGeom prst="rect">
            <a:avLst/>
          </a:prstGeom>
          <a:solidFill>
            <a:srgbClr val="0032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3" name="Text Placeholder 2">
            <a:extLst>
              <a:ext uri="{FF2B5EF4-FFF2-40B4-BE49-F238E27FC236}">
                <a16:creationId xmlns:a16="http://schemas.microsoft.com/office/drawing/2014/main" id="{D3D5CFF4-4CE3-4470-BD98-5F3008582E59}"/>
              </a:ext>
            </a:extLst>
          </p:cNvPr>
          <p:cNvSpPr>
            <a:spLocks noGrp="1"/>
          </p:cNvSpPr>
          <p:nvPr>
            <p:ph type="body" idx="1"/>
          </p:nvPr>
        </p:nvSpPr>
        <p:spPr>
          <a:xfrm>
            <a:off x="945205" y="2835175"/>
            <a:ext cx="10515600" cy="429946"/>
          </a:xfrm>
        </p:spPr>
        <p:txBody>
          <a:bodyPr/>
          <a:lstStyle>
            <a:lvl1pPr marL="0" indent="0" algn="ctr">
              <a:buNone/>
              <a:defRPr sz="2400">
                <a:solidFill>
                  <a:schemeClr val="bg1">
                    <a:lumMod val="9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9" name="Picture 28">
            <a:extLst>
              <a:ext uri="{FF2B5EF4-FFF2-40B4-BE49-F238E27FC236}">
                <a16:creationId xmlns:a16="http://schemas.microsoft.com/office/drawing/2014/main" id="{023CB1CB-F9CC-4425-A5E8-E2007E262BA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3272971"/>
            <a:ext cx="12192000" cy="3585029"/>
          </a:xfrm>
          <a:prstGeom prst="rect">
            <a:avLst/>
          </a:prstGeom>
        </p:spPr>
      </p:pic>
      <p:sp>
        <p:nvSpPr>
          <p:cNvPr id="30" name="Rectangle 29">
            <a:extLst>
              <a:ext uri="{FF2B5EF4-FFF2-40B4-BE49-F238E27FC236}">
                <a16:creationId xmlns:a16="http://schemas.microsoft.com/office/drawing/2014/main" id="{A9C3F970-C6C7-4C72-8050-4CEA0C4E9CEC}"/>
              </a:ext>
            </a:extLst>
          </p:cNvPr>
          <p:cNvSpPr/>
          <p:nvPr userDrawn="1"/>
        </p:nvSpPr>
        <p:spPr>
          <a:xfrm>
            <a:off x="0" y="3272971"/>
            <a:ext cx="12192000" cy="3585029"/>
          </a:xfrm>
          <a:prstGeom prst="rect">
            <a:avLst/>
          </a:prstGeom>
          <a:solidFill>
            <a:srgbClr val="0000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0446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6F685-F644-4EA3-BBDE-32A2190D7A85}"/>
              </a:ext>
            </a:extLst>
          </p:cNvPr>
          <p:cNvSpPr>
            <a:spLocks noGrp="1"/>
          </p:cNvSpPr>
          <p:nvPr>
            <p:ph type="title"/>
          </p:nvPr>
        </p:nvSpPr>
        <p:spPr/>
        <p:txBody>
          <a:bodyPr/>
          <a:lstStyle>
            <a:lvl1pPr>
              <a:defRPr>
                <a:solidFill>
                  <a:srgbClr val="002060"/>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6304C6C-59B5-4624-ACE7-CE8F7BC03A28}"/>
              </a:ext>
            </a:extLst>
          </p:cNvPr>
          <p:cNvSpPr>
            <a:spLocks noGrp="1"/>
          </p:cNvSpPr>
          <p:nvPr>
            <p:ph sz="half" idx="1"/>
          </p:nvPr>
        </p:nvSpPr>
        <p:spPr>
          <a:xfrm>
            <a:off x="838200" y="1825625"/>
            <a:ext cx="5181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5D40D8B-5159-4BC0-81B2-B3C43734527E}"/>
              </a:ext>
            </a:extLst>
          </p:cNvPr>
          <p:cNvSpPr>
            <a:spLocks noGrp="1"/>
          </p:cNvSpPr>
          <p:nvPr>
            <p:ph sz="half" idx="2"/>
          </p:nvPr>
        </p:nvSpPr>
        <p:spPr>
          <a:xfrm>
            <a:off x="6172200" y="1825625"/>
            <a:ext cx="5181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255D053-8163-40B0-9CE8-B3184DCB7319}"/>
              </a:ext>
            </a:extLst>
          </p:cNvPr>
          <p:cNvSpPr>
            <a:spLocks noGrp="1"/>
          </p:cNvSpPr>
          <p:nvPr>
            <p:ph type="dt" sz="half" idx="10"/>
          </p:nvPr>
        </p:nvSpPr>
        <p:spPr/>
        <p:txBody>
          <a:bodyPr/>
          <a:lstStyle/>
          <a:p>
            <a:fld id="{20D3A0E8-A0A1-4791-B5A0-6BD11A70F797}" type="datetimeFigureOut">
              <a:rPr lang="en-US" smtClean="0"/>
              <a:t>1/29/2021</a:t>
            </a:fld>
            <a:endParaRPr lang="en-US"/>
          </a:p>
        </p:txBody>
      </p:sp>
      <p:sp>
        <p:nvSpPr>
          <p:cNvPr id="6" name="Footer Placeholder 5">
            <a:extLst>
              <a:ext uri="{FF2B5EF4-FFF2-40B4-BE49-F238E27FC236}">
                <a16:creationId xmlns:a16="http://schemas.microsoft.com/office/drawing/2014/main" id="{55EF773E-2200-4F8E-878F-E10EB20341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38FA8C-1229-4A4B-A625-8A89F0634E86}"/>
              </a:ext>
            </a:extLst>
          </p:cNvPr>
          <p:cNvSpPr>
            <a:spLocks noGrp="1"/>
          </p:cNvSpPr>
          <p:nvPr>
            <p:ph type="sldNum" sz="quarter" idx="12"/>
          </p:nvPr>
        </p:nvSpPr>
        <p:spPr/>
        <p:txBody>
          <a:bodyPr/>
          <a:lstStyle/>
          <a:p>
            <a:fld id="{9A010770-3384-4327-BB23-8694B04342A1}" type="slidenum">
              <a:rPr lang="en-US" smtClean="0"/>
              <a:t>‹#›</a:t>
            </a:fld>
            <a:endParaRPr lang="en-US"/>
          </a:p>
        </p:txBody>
      </p:sp>
      <p:pic>
        <p:nvPicPr>
          <p:cNvPr id="9" name="Picture 8" descr="Icon&#10;&#10;Description automatically generated with medium confidence">
            <a:extLst>
              <a:ext uri="{FF2B5EF4-FFF2-40B4-BE49-F238E27FC236}">
                <a16:creationId xmlns:a16="http://schemas.microsoft.com/office/drawing/2014/main" id="{6AB6BF0E-29BB-43F8-95D9-DFD5B54CA198}"/>
              </a:ext>
            </a:extLst>
          </p:cNvPr>
          <p:cNvPicPr>
            <a:picLocks noChangeAspect="1"/>
          </p:cNvPicPr>
          <p:nvPr userDrawn="1"/>
        </p:nvPicPr>
        <p:blipFill>
          <a:blip r:embed="rId2">
            <a:alphaModFix amt="15000"/>
            <a:extLst>
              <a:ext uri="{28A0092B-C50C-407E-A947-70E740481C1C}">
                <a14:useLocalDpi xmlns:a14="http://schemas.microsoft.com/office/drawing/2010/main" val="0"/>
              </a:ext>
            </a:extLst>
          </a:blip>
          <a:stretch>
            <a:fillRect/>
          </a:stretch>
        </p:blipFill>
        <p:spPr>
          <a:xfrm>
            <a:off x="70997" y="0"/>
            <a:ext cx="3510403" cy="2768115"/>
          </a:xfrm>
          <a:prstGeom prst="rect">
            <a:avLst/>
          </a:prstGeom>
        </p:spPr>
      </p:pic>
      <p:grpSp>
        <p:nvGrpSpPr>
          <p:cNvPr id="10" name="Group 9">
            <a:extLst>
              <a:ext uri="{FF2B5EF4-FFF2-40B4-BE49-F238E27FC236}">
                <a16:creationId xmlns:a16="http://schemas.microsoft.com/office/drawing/2014/main" id="{82255D31-15B3-4961-921A-8D5AC7715D10}"/>
              </a:ext>
            </a:extLst>
          </p:cNvPr>
          <p:cNvGrpSpPr/>
          <p:nvPr userDrawn="1"/>
        </p:nvGrpSpPr>
        <p:grpSpPr>
          <a:xfrm>
            <a:off x="0" y="6176963"/>
            <a:ext cx="12235873" cy="829721"/>
            <a:chOff x="0" y="6176963"/>
            <a:chExt cx="12235873" cy="829721"/>
          </a:xfrm>
        </p:grpSpPr>
        <p:sp>
          <p:nvSpPr>
            <p:cNvPr id="11" name="Rectangle 10">
              <a:extLst>
                <a:ext uri="{FF2B5EF4-FFF2-40B4-BE49-F238E27FC236}">
                  <a16:creationId xmlns:a16="http://schemas.microsoft.com/office/drawing/2014/main" id="{3222B1EF-E27E-4951-A43C-F7381F563D52}"/>
                </a:ext>
              </a:extLst>
            </p:cNvPr>
            <p:cNvSpPr/>
            <p:nvPr userDrawn="1"/>
          </p:nvSpPr>
          <p:spPr>
            <a:xfrm>
              <a:off x="0" y="6356350"/>
              <a:ext cx="12192000" cy="501650"/>
            </a:xfrm>
            <a:prstGeom prst="rect">
              <a:avLst/>
            </a:prstGeom>
            <a:solidFill>
              <a:srgbClr val="0032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Logo&#10;&#10;Description automatically generated">
              <a:extLst>
                <a:ext uri="{FF2B5EF4-FFF2-40B4-BE49-F238E27FC236}">
                  <a16:creationId xmlns:a16="http://schemas.microsoft.com/office/drawing/2014/main" id="{14C3B5C7-7690-4CDE-A60B-A6D08934C0E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82200" y="6176963"/>
              <a:ext cx="2253673" cy="829721"/>
            </a:xfrm>
            <a:prstGeom prst="rect">
              <a:avLst/>
            </a:prstGeom>
          </p:spPr>
        </p:pic>
      </p:grpSp>
    </p:spTree>
    <p:extLst>
      <p:ext uri="{BB962C8B-B14F-4D97-AF65-F5344CB8AC3E}">
        <p14:creationId xmlns:p14="http://schemas.microsoft.com/office/powerpoint/2010/main" val="2788424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63F8A-784C-4D0D-BECA-FA9C61EDEE96}"/>
              </a:ext>
            </a:extLst>
          </p:cNvPr>
          <p:cNvSpPr>
            <a:spLocks noGrp="1"/>
          </p:cNvSpPr>
          <p:nvPr>
            <p:ph type="title"/>
          </p:nvPr>
        </p:nvSpPr>
        <p:spPr>
          <a:xfrm>
            <a:off x="839788" y="365125"/>
            <a:ext cx="10515600" cy="1325563"/>
          </a:xfrm>
        </p:spPr>
        <p:txBody>
          <a:bodyPr/>
          <a:lstStyle>
            <a:lvl1pPr>
              <a:defRPr>
                <a:solidFill>
                  <a:srgbClr val="002060"/>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0460A95-7349-448E-94EE-4721F19B78D2}"/>
              </a:ext>
            </a:extLst>
          </p:cNvPr>
          <p:cNvSpPr>
            <a:spLocks noGrp="1"/>
          </p:cNvSpPr>
          <p:nvPr>
            <p:ph type="body" idx="1"/>
          </p:nvPr>
        </p:nvSpPr>
        <p:spPr>
          <a:xfrm>
            <a:off x="839788" y="1681163"/>
            <a:ext cx="5157787" cy="823912"/>
          </a:xfrm>
        </p:spPr>
        <p:txBody>
          <a:bodyPr anchor="b"/>
          <a:lstStyle>
            <a:lvl1pPr marL="0" indent="0">
              <a:buNone/>
              <a:defRPr sz="2400" b="1">
                <a:solidFill>
                  <a:srgbClr val="008AD7"/>
                </a:solidFill>
                <a:latin typeface="Segoe UI" panose="020B0502040204020203" pitchFamily="34" charset="0"/>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B04889B-9990-4301-B4E3-D77096B68E6E}"/>
              </a:ext>
            </a:extLst>
          </p:cNvPr>
          <p:cNvSpPr>
            <a:spLocks noGrp="1"/>
          </p:cNvSpPr>
          <p:nvPr>
            <p:ph sz="half" idx="2"/>
          </p:nvPr>
        </p:nvSpPr>
        <p:spPr>
          <a:xfrm>
            <a:off x="839788" y="2505075"/>
            <a:ext cx="5157787" cy="368458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B57E692-6247-4644-8D9F-19947DEB557C}"/>
              </a:ext>
            </a:extLst>
          </p:cNvPr>
          <p:cNvSpPr>
            <a:spLocks noGrp="1"/>
          </p:cNvSpPr>
          <p:nvPr>
            <p:ph type="body" sz="quarter" idx="3"/>
          </p:nvPr>
        </p:nvSpPr>
        <p:spPr>
          <a:xfrm>
            <a:off x="6172200" y="1681163"/>
            <a:ext cx="5183188" cy="823912"/>
          </a:xfrm>
        </p:spPr>
        <p:txBody>
          <a:bodyPr anchor="b"/>
          <a:lstStyle>
            <a:lvl1pPr marL="0" indent="0">
              <a:buNone/>
              <a:defRPr sz="2400" b="1">
                <a:solidFill>
                  <a:srgbClr val="007DFA"/>
                </a:solidFill>
                <a:latin typeface="Segoe UI" panose="020B0502040204020203" pitchFamily="34" charset="0"/>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463CDE-D4A1-463C-84F3-83C12872EC03}"/>
              </a:ext>
            </a:extLst>
          </p:cNvPr>
          <p:cNvSpPr>
            <a:spLocks noGrp="1"/>
          </p:cNvSpPr>
          <p:nvPr>
            <p:ph sz="quarter" idx="4"/>
          </p:nvPr>
        </p:nvSpPr>
        <p:spPr>
          <a:xfrm>
            <a:off x="6172200" y="2505075"/>
            <a:ext cx="5183188" cy="368458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3BF95B-83BD-46E6-885F-95A8BE4B87D9}"/>
              </a:ext>
            </a:extLst>
          </p:cNvPr>
          <p:cNvSpPr>
            <a:spLocks noGrp="1"/>
          </p:cNvSpPr>
          <p:nvPr>
            <p:ph type="dt" sz="half" idx="10"/>
          </p:nvPr>
        </p:nvSpPr>
        <p:spPr/>
        <p:txBody>
          <a:bodyPr/>
          <a:lstStyle/>
          <a:p>
            <a:fld id="{20D3A0E8-A0A1-4791-B5A0-6BD11A70F797}" type="datetimeFigureOut">
              <a:rPr lang="en-US" smtClean="0"/>
              <a:t>1/29/2021</a:t>
            </a:fld>
            <a:endParaRPr lang="en-US"/>
          </a:p>
        </p:txBody>
      </p:sp>
      <p:sp>
        <p:nvSpPr>
          <p:cNvPr id="8" name="Footer Placeholder 7">
            <a:extLst>
              <a:ext uri="{FF2B5EF4-FFF2-40B4-BE49-F238E27FC236}">
                <a16:creationId xmlns:a16="http://schemas.microsoft.com/office/drawing/2014/main" id="{CEE35E76-7B22-46E0-BF89-175EF301C4D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5F2180-B486-4498-A14B-653E20467442}"/>
              </a:ext>
            </a:extLst>
          </p:cNvPr>
          <p:cNvSpPr>
            <a:spLocks noGrp="1"/>
          </p:cNvSpPr>
          <p:nvPr>
            <p:ph type="sldNum" sz="quarter" idx="12"/>
          </p:nvPr>
        </p:nvSpPr>
        <p:spPr/>
        <p:txBody>
          <a:bodyPr/>
          <a:lstStyle/>
          <a:p>
            <a:fld id="{9A010770-3384-4327-BB23-8694B04342A1}" type="slidenum">
              <a:rPr lang="en-US" smtClean="0"/>
              <a:t>‹#›</a:t>
            </a:fld>
            <a:endParaRPr lang="en-US"/>
          </a:p>
        </p:txBody>
      </p:sp>
      <p:pic>
        <p:nvPicPr>
          <p:cNvPr id="11" name="Picture 10" descr="Icon&#10;&#10;Description automatically generated with medium confidence">
            <a:extLst>
              <a:ext uri="{FF2B5EF4-FFF2-40B4-BE49-F238E27FC236}">
                <a16:creationId xmlns:a16="http://schemas.microsoft.com/office/drawing/2014/main" id="{340385F6-E167-4C5C-9ED9-168F5DC55643}"/>
              </a:ext>
            </a:extLst>
          </p:cNvPr>
          <p:cNvPicPr>
            <a:picLocks noChangeAspect="1"/>
          </p:cNvPicPr>
          <p:nvPr userDrawn="1"/>
        </p:nvPicPr>
        <p:blipFill>
          <a:blip r:embed="rId2">
            <a:alphaModFix amt="15000"/>
            <a:extLst>
              <a:ext uri="{28A0092B-C50C-407E-A947-70E740481C1C}">
                <a14:useLocalDpi xmlns:a14="http://schemas.microsoft.com/office/drawing/2010/main" val="0"/>
              </a:ext>
            </a:extLst>
          </a:blip>
          <a:stretch>
            <a:fillRect/>
          </a:stretch>
        </p:blipFill>
        <p:spPr>
          <a:xfrm>
            <a:off x="70997" y="0"/>
            <a:ext cx="3510403" cy="2768115"/>
          </a:xfrm>
          <a:prstGeom prst="rect">
            <a:avLst/>
          </a:prstGeom>
        </p:spPr>
      </p:pic>
      <p:grpSp>
        <p:nvGrpSpPr>
          <p:cNvPr id="12" name="Group 11">
            <a:extLst>
              <a:ext uri="{FF2B5EF4-FFF2-40B4-BE49-F238E27FC236}">
                <a16:creationId xmlns:a16="http://schemas.microsoft.com/office/drawing/2014/main" id="{D2906391-9C2F-444B-A8F9-558FFF452C7A}"/>
              </a:ext>
            </a:extLst>
          </p:cNvPr>
          <p:cNvGrpSpPr/>
          <p:nvPr userDrawn="1"/>
        </p:nvGrpSpPr>
        <p:grpSpPr>
          <a:xfrm>
            <a:off x="0" y="6176963"/>
            <a:ext cx="12235873" cy="829721"/>
            <a:chOff x="0" y="6176963"/>
            <a:chExt cx="12235873" cy="829721"/>
          </a:xfrm>
        </p:grpSpPr>
        <p:sp>
          <p:nvSpPr>
            <p:cNvPr id="13" name="Rectangle 12">
              <a:extLst>
                <a:ext uri="{FF2B5EF4-FFF2-40B4-BE49-F238E27FC236}">
                  <a16:creationId xmlns:a16="http://schemas.microsoft.com/office/drawing/2014/main" id="{008FA40F-91C2-49F2-BCCE-87F26B78D916}"/>
                </a:ext>
              </a:extLst>
            </p:cNvPr>
            <p:cNvSpPr/>
            <p:nvPr userDrawn="1"/>
          </p:nvSpPr>
          <p:spPr>
            <a:xfrm>
              <a:off x="0" y="6356350"/>
              <a:ext cx="12192000" cy="501650"/>
            </a:xfrm>
            <a:prstGeom prst="rect">
              <a:avLst/>
            </a:prstGeom>
            <a:solidFill>
              <a:srgbClr val="0032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Logo&#10;&#10;Description automatically generated">
              <a:extLst>
                <a:ext uri="{FF2B5EF4-FFF2-40B4-BE49-F238E27FC236}">
                  <a16:creationId xmlns:a16="http://schemas.microsoft.com/office/drawing/2014/main" id="{F1FE12F2-3BDD-4E94-8BE1-30FFDC5CABA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82200" y="6176963"/>
              <a:ext cx="2253673" cy="829721"/>
            </a:xfrm>
            <a:prstGeom prst="rect">
              <a:avLst/>
            </a:prstGeom>
          </p:spPr>
        </p:pic>
      </p:grpSp>
    </p:spTree>
    <p:extLst>
      <p:ext uri="{BB962C8B-B14F-4D97-AF65-F5344CB8AC3E}">
        <p14:creationId xmlns:p14="http://schemas.microsoft.com/office/powerpoint/2010/main" val="1533070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Icon&#10;&#10;Description automatically generated with medium confidence">
            <a:extLst>
              <a:ext uri="{FF2B5EF4-FFF2-40B4-BE49-F238E27FC236}">
                <a16:creationId xmlns:a16="http://schemas.microsoft.com/office/drawing/2014/main" id="{3EF5995F-097A-4AD4-AD72-E10BFBDD2C62}"/>
              </a:ext>
            </a:extLst>
          </p:cNvPr>
          <p:cNvPicPr>
            <a:picLocks noChangeAspect="1"/>
          </p:cNvPicPr>
          <p:nvPr userDrawn="1"/>
        </p:nvPicPr>
        <p:blipFill>
          <a:blip r:embed="rId2">
            <a:alphaModFix amt="15000"/>
            <a:extLst>
              <a:ext uri="{28A0092B-C50C-407E-A947-70E740481C1C}">
                <a14:useLocalDpi xmlns:a14="http://schemas.microsoft.com/office/drawing/2010/main" val="0"/>
              </a:ext>
            </a:extLst>
          </a:blip>
          <a:stretch>
            <a:fillRect/>
          </a:stretch>
        </p:blipFill>
        <p:spPr>
          <a:xfrm>
            <a:off x="70997" y="0"/>
            <a:ext cx="3510403" cy="2768115"/>
          </a:xfrm>
          <a:prstGeom prst="rect">
            <a:avLst/>
          </a:prstGeom>
        </p:spPr>
      </p:pic>
      <p:sp>
        <p:nvSpPr>
          <p:cNvPr id="2" name="Title 1">
            <a:extLst>
              <a:ext uri="{FF2B5EF4-FFF2-40B4-BE49-F238E27FC236}">
                <a16:creationId xmlns:a16="http://schemas.microsoft.com/office/drawing/2014/main" id="{65D69506-4AF3-4E48-B783-DC2D9C429B6E}"/>
              </a:ext>
            </a:extLst>
          </p:cNvPr>
          <p:cNvSpPr>
            <a:spLocks noGrp="1"/>
          </p:cNvSpPr>
          <p:nvPr>
            <p:ph type="title"/>
          </p:nvPr>
        </p:nvSpPr>
        <p:spPr/>
        <p:txBody>
          <a:bodyPr/>
          <a:lstStyle>
            <a:lvl1pPr>
              <a:defRPr>
                <a:solidFill>
                  <a:srgbClr val="002060"/>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B7CEBBC-18D6-4DAC-9597-C80050D844FB}"/>
              </a:ext>
            </a:extLst>
          </p:cNvPr>
          <p:cNvSpPr>
            <a:spLocks noGrp="1"/>
          </p:cNvSpPr>
          <p:nvPr>
            <p:ph type="dt" sz="half" idx="10"/>
          </p:nvPr>
        </p:nvSpPr>
        <p:spPr/>
        <p:txBody>
          <a:bodyPr/>
          <a:lstStyle/>
          <a:p>
            <a:fld id="{20D3A0E8-A0A1-4791-B5A0-6BD11A70F797}" type="datetimeFigureOut">
              <a:rPr lang="en-US" smtClean="0"/>
              <a:t>1/29/2021</a:t>
            </a:fld>
            <a:endParaRPr lang="en-US"/>
          </a:p>
        </p:txBody>
      </p:sp>
      <p:sp>
        <p:nvSpPr>
          <p:cNvPr id="4" name="Footer Placeholder 3">
            <a:extLst>
              <a:ext uri="{FF2B5EF4-FFF2-40B4-BE49-F238E27FC236}">
                <a16:creationId xmlns:a16="http://schemas.microsoft.com/office/drawing/2014/main" id="{32AE8E40-62C3-4F7D-895A-0DD18800DE0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15DF3D-4A47-4CE5-BCAB-F09C34244FC7}"/>
              </a:ext>
            </a:extLst>
          </p:cNvPr>
          <p:cNvSpPr>
            <a:spLocks noGrp="1"/>
          </p:cNvSpPr>
          <p:nvPr>
            <p:ph type="sldNum" sz="quarter" idx="12"/>
          </p:nvPr>
        </p:nvSpPr>
        <p:spPr/>
        <p:txBody>
          <a:bodyPr/>
          <a:lstStyle/>
          <a:p>
            <a:fld id="{9A010770-3384-4327-BB23-8694B04342A1}" type="slidenum">
              <a:rPr lang="en-US" smtClean="0"/>
              <a:t>‹#›</a:t>
            </a:fld>
            <a:endParaRPr lang="en-US"/>
          </a:p>
        </p:txBody>
      </p:sp>
      <p:grpSp>
        <p:nvGrpSpPr>
          <p:cNvPr id="10" name="Group 9">
            <a:extLst>
              <a:ext uri="{FF2B5EF4-FFF2-40B4-BE49-F238E27FC236}">
                <a16:creationId xmlns:a16="http://schemas.microsoft.com/office/drawing/2014/main" id="{DEAFF404-7532-4BAA-AA50-F98C2AA004F4}"/>
              </a:ext>
            </a:extLst>
          </p:cNvPr>
          <p:cNvGrpSpPr/>
          <p:nvPr userDrawn="1"/>
        </p:nvGrpSpPr>
        <p:grpSpPr>
          <a:xfrm>
            <a:off x="0" y="6176963"/>
            <a:ext cx="12235873" cy="829721"/>
            <a:chOff x="0" y="6176963"/>
            <a:chExt cx="12235873" cy="829721"/>
          </a:xfrm>
        </p:grpSpPr>
        <p:sp>
          <p:nvSpPr>
            <p:cNvPr id="11" name="Rectangle 10">
              <a:extLst>
                <a:ext uri="{FF2B5EF4-FFF2-40B4-BE49-F238E27FC236}">
                  <a16:creationId xmlns:a16="http://schemas.microsoft.com/office/drawing/2014/main" id="{B69A3A0C-B22E-4B7A-AADB-5E2138C87E71}"/>
                </a:ext>
              </a:extLst>
            </p:cNvPr>
            <p:cNvSpPr/>
            <p:nvPr userDrawn="1"/>
          </p:nvSpPr>
          <p:spPr>
            <a:xfrm>
              <a:off x="0" y="6356350"/>
              <a:ext cx="12192000" cy="501650"/>
            </a:xfrm>
            <a:prstGeom prst="rect">
              <a:avLst/>
            </a:prstGeom>
            <a:solidFill>
              <a:srgbClr val="0032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Logo&#10;&#10;Description automatically generated">
              <a:extLst>
                <a:ext uri="{FF2B5EF4-FFF2-40B4-BE49-F238E27FC236}">
                  <a16:creationId xmlns:a16="http://schemas.microsoft.com/office/drawing/2014/main" id="{157AA5F8-C5F4-466E-BBF4-98A5190F40D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82200" y="6176963"/>
              <a:ext cx="2253673" cy="829721"/>
            </a:xfrm>
            <a:prstGeom prst="rect">
              <a:avLst/>
            </a:prstGeom>
          </p:spPr>
        </p:pic>
      </p:grpSp>
    </p:spTree>
    <p:extLst>
      <p:ext uri="{BB962C8B-B14F-4D97-AF65-F5344CB8AC3E}">
        <p14:creationId xmlns:p14="http://schemas.microsoft.com/office/powerpoint/2010/main" val="105820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C1DCF0-4665-401D-9953-B68BA71F3B5A}"/>
              </a:ext>
            </a:extLst>
          </p:cNvPr>
          <p:cNvSpPr>
            <a:spLocks noGrp="1"/>
          </p:cNvSpPr>
          <p:nvPr>
            <p:ph type="dt" sz="half" idx="10"/>
          </p:nvPr>
        </p:nvSpPr>
        <p:spPr/>
        <p:txBody>
          <a:bodyPr/>
          <a:lstStyle/>
          <a:p>
            <a:fld id="{20D3A0E8-A0A1-4791-B5A0-6BD11A70F797}" type="datetimeFigureOut">
              <a:rPr lang="en-US" smtClean="0"/>
              <a:t>1/29/2021</a:t>
            </a:fld>
            <a:endParaRPr lang="en-US"/>
          </a:p>
        </p:txBody>
      </p:sp>
      <p:sp>
        <p:nvSpPr>
          <p:cNvPr id="3" name="Footer Placeholder 2">
            <a:extLst>
              <a:ext uri="{FF2B5EF4-FFF2-40B4-BE49-F238E27FC236}">
                <a16:creationId xmlns:a16="http://schemas.microsoft.com/office/drawing/2014/main" id="{66A8A6A5-8A32-407E-8F7D-AC2B3138D9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89734CA-C0D4-404A-AFC0-2DBD77C916F2}"/>
              </a:ext>
            </a:extLst>
          </p:cNvPr>
          <p:cNvSpPr>
            <a:spLocks noGrp="1"/>
          </p:cNvSpPr>
          <p:nvPr>
            <p:ph type="sldNum" sz="quarter" idx="12"/>
          </p:nvPr>
        </p:nvSpPr>
        <p:spPr/>
        <p:txBody>
          <a:bodyPr/>
          <a:lstStyle/>
          <a:p>
            <a:fld id="{9A010770-3384-4327-BB23-8694B04342A1}" type="slidenum">
              <a:rPr lang="en-US" smtClean="0"/>
              <a:t>‹#›</a:t>
            </a:fld>
            <a:endParaRPr lang="en-US"/>
          </a:p>
        </p:txBody>
      </p:sp>
      <p:pic>
        <p:nvPicPr>
          <p:cNvPr id="6" name="Picture 5" descr="Icon&#10;&#10;Description automatically generated with medium confidence">
            <a:extLst>
              <a:ext uri="{FF2B5EF4-FFF2-40B4-BE49-F238E27FC236}">
                <a16:creationId xmlns:a16="http://schemas.microsoft.com/office/drawing/2014/main" id="{F2515374-6A08-41B9-950D-921DF7F71FA5}"/>
              </a:ext>
            </a:extLst>
          </p:cNvPr>
          <p:cNvPicPr>
            <a:picLocks noChangeAspect="1"/>
          </p:cNvPicPr>
          <p:nvPr userDrawn="1"/>
        </p:nvPicPr>
        <p:blipFill>
          <a:blip r:embed="rId2">
            <a:alphaModFix amt="15000"/>
            <a:extLst>
              <a:ext uri="{28A0092B-C50C-407E-A947-70E740481C1C}">
                <a14:useLocalDpi xmlns:a14="http://schemas.microsoft.com/office/drawing/2010/main" val="0"/>
              </a:ext>
            </a:extLst>
          </a:blip>
          <a:stretch>
            <a:fillRect/>
          </a:stretch>
        </p:blipFill>
        <p:spPr>
          <a:xfrm>
            <a:off x="70997" y="0"/>
            <a:ext cx="3510403" cy="2768115"/>
          </a:xfrm>
          <a:prstGeom prst="rect">
            <a:avLst/>
          </a:prstGeom>
        </p:spPr>
      </p:pic>
      <p:grpSp>
        <p:nvGrpSpPr>
          <p:cNvPr id="7" name="Group 6">
            <a:extLst>
              <a:ext uri="{FF2B5EF4-FFF2-40B4-BE49-F238E27FC236}">
                <a16:creationId xmlns:a16="http://schemas.microsoft.com/office/drawing/2014/main" id="{7978B35B-9D77-4633-B68C-69C3D3775A2B}"/>
              </a:ext>
            </a:extLst>
          </p:cNvPr>
          <p:cNvGrpSpPr/>
          <p:nvPr userDrawn="1"/>
        </p:nvGrpSpPr>
        <p:grpSpPr>
          <a:xfrm>
            <a:off x="0" y="6176963"/>
            <a:ext cx="12235873" cy="829721"/>
            <a:chOff x="0" y="6176963"/>
            <a:chExt cx="12235873" cy="829721"/>
          </a:xfrm>
        </p:grpSpPr>
        <p:sp>
          <p:nvSpPr>
            <p:cNvPr id="8" name="Rectangle 7">
              <a:extLst>
                <a:ext uri="{FF2B5EF4-FFF2-40B4-BE49-F238E27FC236}">
                  <a16:creationId xmlns:a16="http://schemas.microsoft.com/office/drawing/2014/main" id="{C2E3C078-50AF-46E1-9DFE-6C4B6DFB3566}"/>
                </a:ext>
              </a:extLst>
            </p:cNvPr>
            <p:cNvSpPr/>
            <p:nvPr userDrawn="1"/>
          </p:nvSpPr>
          <p:spPr>
            <a:xfrm>
              <a:off x="0" y="6356350"/>
              <a:ext cx="12192000" cy="501650"/>
            </a:xfrm>
            <a:prstGeom prst="rect">
              <a:avLst/>
            </a:prstGeom>
            <a:solidFill>
              <a:srgbClr val="0032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Logo&#10;&#10;Description automatically generated">
              <a:extLst>
                <a:ext uri="{FF2B5EF4-FFF2-40B4-BE49-F238E27FC236}">
                  <a16:creationId xmlns:a16="http://schemas.microsoft.com/office/drawing/2014/main" id="{D4F36811-2B03-4963-B705-EF2B50A1188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82200" y="6176963"/>
              <a:ext cx="2253673" cy="829721"/>
            </a:xfrm>
            <a:prstGeom prst="rect">
              <a:avLst/>
            </a:prstGeom>
          </p:spPr>
        </p:pic>
      </p:grpSp>
    </p:spTree>
    <p:extLst>
      <p:ext uri="{BB962C8B-B14F-4D97-AF65-F5344CB8AC3E}">
        <p14:creationId xmlns:p14="http://schemas.microsoft.com/office/powerpoint/2010/main" val="2905182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C1DCF0-4665-401D-9953-B68BA71F3B5A}"/>
              </a:ext>
            </a:extLst>
          </p:cNvPr>
          <p:cNvSpPr>
            <a:spLocks noGrp="1"/>
          </p:cNvSpPr>
          <p:nvPr>
            <p:ph type="dt" sz="half" idx="10"/>
          </p:nvPr>
        </p:nvSpPr>
        <p:spPr/>
        <p:txBody>
          <a:bodyPr/>
          <a:lstStyle/>
          <a:p>
            <a:fld id="{20D3A0E8-A0A1-4791-B5A0-6BD11A70F797}" type="datetimeFigureOut">
              <a:rPr lang="en-US" smtClean="0"/>
              <a:t>1/29/2021</a:t>
            </a:fld>
            <a:endParaRPr lang="en-US"/>
          </a:p>
        </p:txBody>
      </p:sp>
      <p:sp>
        <p:nvSpPr>
          <p:cNvPr id="3" name="Footer Placeholder 2">
            <a:extLst>
              <a:ext uri="{FF2B5EF4-FFF2-40B4-BE49-F238E27FC236}">
                <a16:creationId xmlns:a16="http://schemas.microsoft.com/office/drawing/2014/main" id="{66A8A6A5-8A32-407E-8F7D-AC2B3138D9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89734CA-C0D4-404A-AFC0-2DBD77C916F2}"/>
              </a:ext>
            </a:extLst>
          </p:cNvPr>
          <p:cNvSpPr>
            <a:spLocks noGrp="1"/>
          </p:cNvSpPr>
          <p:nvPr>
            <p:ph type="sldNum" sz="quarter" idx="12"/>
          </p:nvPr>
        </p:nvSpPr>
        <p:spPr/>
        <p:txBody>
          <a:bodyPr/>
          <a:lstStyle/>
          <a:p>
            <a:fld id="{9A010770-3384-4327-BB23-8694B04342A1}" type="slidenum">
              <a:rPr lang="en-US" smtClean="0"/>
              <a:t>‹#›</a:t>
            </a:fld>
            <a:endParaRPr lang="en-US"/>
          </a:p>
        </p:txBody>
      </p:sp>
      <p:pic>
        <p:nvPicPr>
          <p:cNvPr id="10" name="Picture 9" descr="A picture containing text, person&#10;&#10;Description automatically generated">
            <a:extLst>
              <a:ext uri="{FF2B5EF4-FFF2-40B4-BE49-F238E27FC236}">
                <a16:creationId xmlns:a16="http://schemas.microsoft.com/office/drawing/2014/main" id="{6178F657-BE8A-4892-9A77-B79E1170475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5589528" cy="6858000"/>
          </a:xfrm>
          <a:prstGeom prst="rect">
            <a:avLst/>
          </a:prstGeom>
        </p:spPr>
      </p:pic>
      <p:sp>
        <p:nvSpPr>
          <p:cNvPr id="14" name="Rectangle 13">
            <a:extLst>
              <a:ext uri="{FF2B5EF4-FFF2-40B4-BE49-F238E27FC236}">
                <a16:creationId xmlns:a16="http://schemas.microsoft.com/office/drawing/2014/main" id="{9B91CA08-1D36-4CBD-B161-48D19B405CD9}"/>
              </a:ext>
            </a:extLst>
          </p:cNvPr>
          <p:cNvSpPr/>
          <p:nvPr userDrawn="1"/>
        </p:nvSpPr>
        <p:spPr>
          <a:xfrm rot="16200000">
            <a:off x="2089532" y="3365594"/>
            <a:ext cx="6851176" cy="133636"/>
          </a:xfrm>
          <a:prstGeom prst="rect">
            <a:avLst/>
          </a:prstGeom>
          <a:solidFill>
            <a:srgbClr val="0032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5" name="Rectangle 14">
            <a:extLst>
              <a:ext uri="{FF2B5EF4-FFF2-40B4-BE49-F238E27FC236}">
                <a16:creationId xmlns:a16="http://schemas.microsoft.com/office/drawing/2014/main" id="{64A90FAF-5DE2-4B25-818B-A93079359A97}"/>
              </a:ext>
            </a:extLst>
          </p:cNvPr>
          <p:cNvSpPr/>
          <p:nvPr userDrawn="1"/>
        </p:nvSpPr>
        <p:spPr>
          <a:xfrm>
            <a:off x="-2292" y="0"/>
            <a:ext cx="5450590" cy="6869113"/>
          </a:xfrm>
          <a:prstGeom prst="rect">
            <a:avLst/>
          </a:prstGeom>
          <a:solidFill>
            <a:srgbClr val="0000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Logo&#10;&#10;Description automatically generated">
            <a:extLst>
              <a:ext uri="{FF2B5EF4-FFF2-40B4-BE49-F238E27FC236}">
                <a16:creationId xmlns:a16="http://schemas.microsoft.com/office/drawing/2014/main" id="{BFB5B851-4472-48A1-AB2A-3C9963F6F33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71054" y="6185697"/>
            <a:ext cx="1914525" cy="706429"/>
          </a:xfrm>
          <a:prstGeom prst="rect">
            <a:avLst/>
          </a:prstGeom>
        </p:spPr>
      </p:pic>
      <p:sp>
        <p:nvSpPr>
          <p:cNvPr id="19" name="Title 1">
            <a:extLst>
              <a:ext uri="{FF2B5EF4-FFF2-40B4-BE49-F238E27FC236}">
                <a16:creationId xmlns:a16="http://schemas.microsoft.com/office/drawing/2014/main" id="{BD9A3809-481B-4D27-B112-1B5CD934B09A}"/>
              </a:ext>
            </a:extLst>
          </p:cNvPr>
          <p:cNvSpPr>
            <a:spLocks noGrp="1"/>
          </p:cNvSpPr>
          <p:nvPr>
            <p:ph type="title"/>
          </p:nvPr>
        </p:nvSpPr>
        <p:spPr>
          <a:xfrm>
            <a:off x="5982155" y="208952"/>
            <a:ext cx="5778295" cy="841249"/>
          </a:xfrm>
        </p:spPr>
        <p:txBody>
          <a:bodyPr anchor="b"/>
          <a:lstStyle>
            <a:lvl1pPr algn="ctr">
              <a:defRPr sz="3200">
                <a:solidFill>
                  <a:srgbClr val="002060"/>
                </a:solidFill>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67087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FC49C-F557-4449-9F7A-1A65D2A0E21B}"/>
              </a:ext>
            </a:extLst>
          </p:cNvPr>
          <p:cNvSpPr>
            <a:spLocks noGrp="1"/>
          </p:cNvSpPr>
          <p:nvPr>
            <p:ph type="title"/>
          </p:nvPr>
        </p:nvSpPr>
        <p:spPr>
          <a:xfrm>
            <a:off x="839788" y="457200"/>
            <a:ext cx="3932237" cy="1600200"/>
          </a:xfrm>
        </p:spPr>
        <p:txBody>
          <a:bodyPr anchor="b"/>
          <a:lstStyle>
            <a:lvl1pPr>
              <a:defRPr sz="3200">
                <a:solidFill>
                  <a:srgbClr val="002060"/>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E42988-A36E-4223-8F58-1F1549BD6928}"/>
              </a:ext>
            </a:extLst>
          </p:cNvPr>
          <p:cNvSpPr>
            <a:spLocks noGrp="1"/>
          </p:cNvSpPr>
          <p:nvPr>
            <p:ph idx="1"/>
          </p:nvPr>
        </p:nvSpPr>
        <p:spPr>
          <a:xfrm>
            <a:off x="5183188" y="987425"/>
            <a:ext cx="6172200" cy="4873625"/>
          </a:xfrm>
        </p:spPr>
        <p:txBody>
          <a:bodyPr/>
          <a:lstStyle>
            <a:lvl1pPr>
              <a:defRPr sz="3200">
                <a:latin typeface="Segoe UI" panose="020B0502040204020203" pitchFamily="34" charset="0"/>
                <a:cs typeface="Segoe UI" panose="020B0502040204020203" pitchFamily="34" charset="0"/>
              </a:defRPr>
            </a:lvl1pPr>
            <a:lvl2pPr>
              <a:defRPr sz="2800">
                <a:latin typeface="Segoe UI" panose="020B0502040204020203" pitchFamily="34" charset="0"/>
                <a:cs typeface="Segoe UI" panose="020B0502040204020203" pitchFamily="34" charset="0"/>
              </a:defRPr>
            </a:lvl2pPr>
            <a:lvl3pPr>
              <a:defRPr sz="2400">
                <a:latin typeface="Segoe UI" panose="020B0502040204020203" pitchFamily="34" charset="0"/>
                <a:cs typeface="Segoe UI" panose="020B0502040204020203" pitchFamily="34" charset="0"/>
              </a:defRPr>
            </a:lvl3pPr>
            <a:lvl4pPr>
              <a:defRPr sz="2000">
                <a:latin typeface="Segoe UI" panose="020B0502040204020203" pitchFamily="34" charset="0"/>
                <a:cs typeface="Segoe UI" panose="020B0502040204020203" pitchFamily="34" charset="0"/>
              </a:defRPr>
            </a:lvl4pPr>
            <a:lvl5pPr>
              <a:defRPr sz="2000">
                <a:latin typeface="Segoe UI" panose="020B0502040204020203" pitchFamily="34" charset="0"/>
                <a:cs typeface="Segoe UI" panose="020B0502040204020203"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A91D1B5-20B6-43AF-B799-F299A20899FB}"/>
              </a:ext>
            </a:extLst>
          </p:cNvPr>
          <p:cNvSpPr>
            <a:spLocks noGrp="1"/>
          </p:cNvSpPr>
          <p:nvPr>
            <p:ph type="body" sz="half" idx="2"/>
          </p:nvPr>
        </p:nvSpPr>
        <p:spPr>
          <a:xfrm>
            <a:off x="839788" y="2057400"/>
            <a:ext cx="3932237" cy="3811588"/>
          </a:xfrm>
        </p:spPr>
        <p:txBody>
          <a:bodyPr/>
          <a:lstStyle>
            <a:lvl1pPr marL="0" indent="0">
              <a:buNone/>
              <a:defRPr sz="1600">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284434-A362-43A2-9F4D-A64D82A2584B}"/>
              </a:ext>
            </a:extLst>
          </p:cNvPr>
          <p:cNvSpPr>
            <a:spLocks noGrp="1"/>
          </p:cNvSpPr>
          <p:nvPr>
            <p:ph type="dt" sz="half" idx="10"/>
          </p:nvPr>
        </p:nvSpPr>
        <p:spPr/>
        <p:txBody>
          <a:bodyPr/>
          <a:lstStyle/>
          <a:p>
            <a:fld id="{20D3A0E8-A0A1-4791-B5A0-6BD11A70F797}" type="datetimeFigureOut">
              <a:rPr lang="en-US" smtClean="0"/>
              <a:t>1/29/2021</a:t>
            </a:fld>
            <a:endParaRPr lang="en-US"/>
          </a:p>
        </p:txBody>
      </p:sp>
      <p:sp>
        <p:nvSpPr>
          <p:cNvPr id="6" name="Footer Placeholder 5">
            <a:extLst>
              <a:ext uri="{FF2B5EF4-FFF2-40B4-BE49-F238E27FC236}">
                <a16:creationId xmlns:a16="http://schemas.microsoft.com/office/drawing/2014/main" id="{C1A955BC-C5E7-4C88-B17D-32B1B6DF13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22A4D0-B774-4614-B51F-75F54EF51B81}"/>
              </a:ext>
            </a:extLst>
          </p:cNvPr>
          <p:cNvSpPr>
            <a:spLocks noGrp="1"/>
          </p:cNvSpPr>
          <p:nvPr>
            <p:ph type="sldNum" sz="quarter" idx="12"/>
          </p:nvPr>
        </p:nvSpPr>
        <p:spPr/>
        <p:txBody>
          <a:bodyPr/>
          <a:lstStyle/>
          <a:p>
            <a:fld id="{9A010770-3384-4327-BB23-8694B04342A1}" type="slidenum">
              <a:rPr lang="en-US" smtClean="0"/>
              <a:t>‹#›</a:t>
            </a:fld>
            <a:endParaRPr lang="en-US"/>
          </a:p>
        </p:txBody>
      </p:sp>
      <p:pic>
        <p:nvPicPr>
          <p:cNvPr id="9" name="Picture 8" descr="Icon&#10;&#10;Description automatically generated with medium confidence">
            <a:extLst>
              <a:ext uri="{FF2B5EF4-FFF2-40B4-BE49-F238E27FC236}">
                <a16:creationId xmlns:a16="http://schemas.microsoft.com/office/drawing/2014/main" id="{8B27C56D-861C-447F-B566-1F30F09319E0}"/>
              </a:ext>
            </a:extLst>
          </p:cNvPr>
          <p:cNvPicPr>
            <a:picLocks noChangeAspect="1"/>
          </p:cNvPicPr>
          <p:nvPr userDrawn="1"/>
        </p:nvPicPr>
        <p:blipFill>
          <a:blip r:embed="rId2">
            <a:alphaModFix amt="15000"/>
            <a:extLst>
              <a:ext uri="{28A0092B-C50C-407E-A947-70E740481C1C}">
                <a14:useLocalDpi xmlns:a14="http://schemas.microsoft.com/office/drawing/2010/main" val="0"/>
              </a:ext>
            </a:extLst>
          </a:blip>
          <a:stretch>
            <a:fillRect/>
          </a:stretch>
        </p:blipFill>
        <p:spPr>
          <a:xfrm>
            <a:off x="70997" y="0"/>
            <a:ext cx="3510403" cy="2768115"/>
          </a:xfrm>
          <a:prstGeom prst="rect">
            <a:avLst/>
          </a:prstGeom>
        </p:spPr>
      </p:pic>
      <p:grpSp>
        <p:nvGrpSpPr>
          <p:cNvPr id="10" name="Group 9">
            <a:extLst>
              <a:ext uri="{FF2B5EF4-FFF2-40B4-BE49-F238E27FC236}">
                <a16:creationId xmlns:a16="http://schemas.microsoft.com/office/drawing/2014/main" id="{27FF2F2F-43BC-43C2-BA20-90E764BA9B8E}"/>
              </a:ext>
            </a:extLst>
          </p:cNvPr>
          <p:cNvGrpSpPr/>
          <p:nvPr userDrawn="1"/>
        </p:nvGrpSpPr>
        <p:grpSpPr>
          <a:xfrm>
            <a:off x="0" y="6176963"/>
            <a:ext cx="12235873" cy="829721"/>
            <a:chOff x="0" y="6176963"/>
            <a:chExt cx="12235873" cy="829721"/>
          </a:xfrm>
        </p:grpSpPr>
        <p:sp>
          <p:nvSpPr>
            <p:cNvPr id="11" name="Rectangle 10">
              <a:extLst>
                <a:ext uri="{FF2B5EF4-FFF2-40B4-BE49-F238E27FC236}">
                  <a16:creationId xmlns:a16="http://schemas.microsoft.com/office/drawing/2014/main" id="{9A8259AF-9281-480B-8ADA-CDC7BCD31AB3}"/>
                </a:ext>
              </a:extLst>
            </p:cNvPr>
            <p:cNvSpPr/>
            <p:nvPr userDrawn="1"/>
          </p:nvSpPr>
          <p:spPr>
            <a:xfrm>
              <a:off x="0" y="6356350"/>
              <a:ext cx="12192000" cy="501650"/>
            </a:xfrm>
            <a:prstGeom prst="rect">
              <a:avLst/>
            </a:prstGeom>
            <a:solidFill>
              <a:srgbClr val="0032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Logo&#10;&#10;Description automatically generated">
              <a:extLst>
                <a:ext uri="{FF2B5EF4-FFF2-40B4-BE49-F238E27FC236}">
                  <a16:creationId xmlns:a16="http://schemas.microsoft.com/office/drawing/2014/main" id="{27EB049A-90F9-4354-847A-EAF6E75AEFE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82200" y="6176963"/>
              <a:ext cx="2253673" cy="829721"/>
            </a:xfrm>
            <a:prstGeom prst="rect">
              <a:avLst/>
            </a:prstGeom>
          </p:spPr>
        </p:pic>
      </p:grpSp>
    </p:spTree>
    <p:extLst>
      <p:ext uri="{BB962C8B-B14F-4D97-AF65-F5344CB8AC3E}">
        <p14:creationId xmlns:p14="http://schemas.microsoft.com/office/powerpoint/2010/main" val="458866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7FE27A-BFA1-40C5-8C20-1145138E68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2E9C5CE-F9C1-4D26-804E-6B567A8DD0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1CFB24-4D55-4B88-AAEE-B206778141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D3A0E8-A0A1-4791-B5A0-6BD11A70F797}" type="datetimeFigureOut">
              <a:rPr lang="en-US" smtClean="0"/>
              <a:t>1/29/2021</a:t>
            </a:fld>
            <a:endParaRPr lang="en-US"/>
          </a:p>
        </p:txBody>
      </p:sp>
      <p:sp>
        <p:nvSpPr>
          <p:cNvPr id="5" name="Footer Placeholder 4">
            <a:extLst>
              <a:ext uri="{FF2B5EF4-FFF2-40B4-BE49-F238E27FC236}">
                <a16:creationId xmlns:a16="http://schemas.microsoft.com/office/drawing/2014/main" id="{0D3592FA-792C-4005-AF97-AAECFE97BE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03392B-8A4D-4296-864E-5E367A9BFA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010770-3384-4327-BB23-8694B04342A1}" type="slidenum">
              <a:rPr lang="en-US" smtClean="0"/>
              <a:t>‹#›</a:t>
            </a:fld>
            <a:endParaRPr lang="en-US"/>
          </a:p>
        </p:txBody>
      </p:sp>
    </p:spTree>
    <p:extLst>
      <p:ext uri="{BB962C8B-B14F-4D97-AF65-F5344CB8AC3E}">
        <p14:creationId xmlns:p14="http://schemas.microsoft.com/office/powerpoint/2010/main" val="849421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F054A-F5A0-4790-8FCF-823733F2D9F8}"/>
              </a:ext>
            </a:extLst>
          </p:cNvPr>
          <p:cNvSpPr>
            <a:spLocks noGrp="1"/>
          </p:cNvSpPr>
          <p:nvPr>
            <p:ph type="ctrTitle"/>
          </p:nvPr>
        </p:nvSpPr>
        <p:spPr>
          <a:xfrm>
            <a:off x="601851" y="2336141"/>
            <a:ext cx="10988297" cy="2185717"/>
          </a:xfrm>
        </p:spPr>
        <p:txBody>
          <a:bodyPr>
            <a:normAutofit/>
          </a:bodyPr>
          <a:lstStyle/>
          <a:p>
            <a:r>
              <a:rPr lang="en-US" noProof="0" dirty="0"/>
              <a:t>Module 03: Deploy &amp; Manage</a:t>
            </a:r>
            <a:br>
              <a:rPr lang="en-US" noProof="0" dirty="0"/>
            </a:br>
            <a:r>
              <a:rPr lang="en-US" noProof="0" dirty="0"/>
              <a:t>Azure Compute </a:t>
            </a:r>
            <a:r>
              <a:rPr lang="en-US" dirty="0"/>
              <a:t>R</a:t>
            </a:r>
            <a:r>
              <a:rPr lang="en-US" noProof="0" dirty="0" err="1"/>
              <a:t>esources</a:t>
            </a:r>
            <a:endParaRPr lang="en-US" noProof="0" dirty="0"/>
          </a:p>
        </p:txBody>
      </p:sp>
    </p:spTree>
    <p:extLst>
      <p:ext uri="{BB962C8B-B14F-4D97-AF65-F5344CB8AC3E}">
        <p14:creationId xmlns:p14="http://schemas.microsoft.com/office/powerpoint/2010/main" val="643281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88952-D581-456B-8A4B-EA9958BF5C4B}"/>
              </a:ext>
            </a:extLst>
          </p:cNvPr>
          <p:cNvSpPr>
            <a:spLocks noGrp="1"/>
          </p:cNvSpPr>
          <p:nvPr>
            <p:ph type="title"/>
          </p:nvPr>
        </p:nvSpPr>
        <p:spPr>
          <a:xfrm>
            <a:off x="266700" y="75591"/>
            <a:ext cx="11544300" cy="1306443"/>
          </a:xfrm>
        </p:spPr>
        <p:txBody>
          <a:bodyPr>
            <a:normAutofit/>
          </a:bodyPr>
          <a:lstStyle/>
          <a:p>
            <a:pPr algn="ctr"/>
            <a:r>
              <a:rPr lang="en-US" noProof="0" dirty="0"/>
              <a:t>Networking Requirements – </a:t>
            </a:r>
            <a:r>
              <a:rPr lang="en-US" b="0" i="0" noProof="0" dirty="0">
                <a:effectLst/>
              </a:rPr>
              <a:t>Disk Encryption</a:t>
            </a:r>
            <a:endParaRPr lang="en-US" noProof="0" dirty="0"/>
          </a:p>
        </p:txBody>
      </p:sp>
      <p:sp>
        <p:nvSpPr>
          <p:cNvPr id="8" name="TextBox 7">
            <a:extLst>
              <a:ext uri="{FF2B5EF4-FFF2-40B4-BE49-F238E27FC236}">
                <a16:creationId xmlns:a16="http://schemas.microsoft.com/office/drawing/2014/main" id="{39A0EB45-170B-4081-8ED9-08820359E40D}"/>
              </a:ext>
            </a:extLst>
          </p:cNvPr>
          <p:cNvSpPr txBox="1"/>
          <p:nvPr/>
        </p:nvSpPr>
        <p:spPr>
          <a:xfrm>
            <a:off x="724973" y="1382034"/>
            <a:ext cx="10742053" cy="4821833"/>
          </a:xfrm>
          <a:prstGeom prst="rect">
            <a:avLst/>
          </a:prstGeom>
          <a:noFill/>
        </p:spPr>
        <p:txBody>
          <a:bodyPr wrap="square">
            <a:spAutoFit/>
          </a:bodyPr>
          <a:lstStyle/>
          <a:p>
            <a:pPr>
              <a:spcAft>
                <a:spcPts val="1200"/>
              </a:spcAft>
            </a:pPr>
            <a:r>
              <a:rPr lang="en-US" sz="2200" dirty="0">
                <a:latin typeface="Segoe UI" panose="020B0502040204020203" pitchFamily="34" charset="0"/>
                <a:cs typeface="Segoe UI" panose="020B0502040204020203" pitchFamily="34" charset="0"/>
              </a:rPr>
              <a:t>To enable Azure Disk Encryption, the VMs must meet the following network endpoint configuration requirements:</a:t>
            </a:r>
          </a:p>
          <a:p>
            <a:pPr marL="285750" indent="-285750">
              <a:spcBef>
                <a:spcPts val="10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To get a token to connect to the user key vault, the Windows VM must be able to connect to an Azure Active Directory endpoint, [login.microsoftonline.com].</a:t>
            </a:r>
          </a:p>
          <a:p>
            <a:pPr marL="285750" indent="-285750">
              <a:spcBef>
                <a:spcPts val="10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To write the encryption keys to the user key vault, the Windows VM must be able to connect to the key vault endpoint.</a:t>
            </a:r>
          </a:p>
          <a:p>
            <a:pPr marL="285750" indent="-285750">
              <a:spcBef>
                <a:spcPts val="10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The Windows VM must be able to connect to an Azure storage endpoint that hosts the Azure extension repository and an Azure storage account that hosts the VHD files.</a:t>
            </a:r>
          </a:p>
          <a:p>
            <a:pPr marL="285750" indent="-285750">
              <a:spcBef>
                <a:spcPts val="1000"/>
              </a:spcBef>
              <a:buFont typeface="Arial" panose="020B0604020202020204" pitchFamily="34" charset="0"/>
              <a:buChar char="•"/>
            </a:pPr>
            <a:r>
              <a:rPr lang="en-US" sz="2200" dirty="0">
                <a:latin typeface="Segoe UI" panose="020B0502040204020203" pitchFamily="34" charset="0"/>
                <a:cs typeface="Segoe UI" panose="020B0502040204020203" pitchFamily="34" charset="0"/>
              </a:rPr>
              <a:t>If the user security policy limits access from Azure VMs to the Internet, users can resolve the preceding URI and configure a specific rule to allow outbound connectivity to the IPs. </a:t>
            </a:r>
          </a:p>
        </p:txBody>
      </p:sp>
    </p:spTree>
    <p:extLst>
      <p:ext uri="{BB962C8B-B14F-4D97-AF65-F5344CB8AC3E}">
        <p14:creationId xmlns:p14="http://schemas.microsoft.com/office/powerpoint/2010/main" val="3625188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D1603-65EA-4BB0-9C12-22EABFA654D8}"/>
              </a:ext>
            </a:extLst>
          </p:cNvPr>
          <p:cNvSpPr>
            <a:spLocks noGrp="1"/>
          </p:cNvSpPr>
          <p:nvPr>
            <p:ph type="title"/>
          </p:nvPr>
        </p:nvSpPr>
        <p:spPr>
          <a:xfrm>
            <a:off x="647240" y="82461"/>
            <a:ext cx="10515600" cy="1325563"/>
          </a:xfrm>
        </p:spPr>
        <p:txBody>
          <a:bodyPr>
            <a:normAutofit/>
          </a:bodyPr>
          <a:lstStyle/>
          <a:p>
            <a:pPr algn="ctr"/>
            <a:r>
              <a:rPr lang="en-US" noProof="0" dirty="0"/>
              <a:t>How Disks are Used by VMs</a:t>
            </a:r>
          </a:p>
        </p:txBody>
      </p:sp>
      <p:sp>
        <p:nvSpPr>
          <p:cNvPr id="7" name="TextBox 6">
            <a:extLst>
              <a:ext uri="{FF2B5EF4-FFF2-40B4-BE49-F238E27FC236}">
                <a16:creationId xmlns:a16="http://schemas.microsoft.com/office/drawing/2014/main" id="{3475D8D0-6B96-4ABA-95B2-5BE794443E14}"/>
              </a:ext>
            </a:extLst>
          </p:cNvPr>
          <p:cNvSpPr txBox="1"/>
          <p:nvPr/>
        </p:nvSpPr>
        <p:spPr>
          <a:xfrm>
            <a:off x="531104" y="1230628"/>
            <a:ext cx="11129791" cy="492443"/>
          </a:xfrm>
          <a:prstGeom prst="rect">
            <a:avLst/>
          </a:prstGeom>
          <a:noFill/>
        </p:spPr>
        <p:txBody>
          <a:bodyPr wrap="square">
            <a:spAutoFit/>
          </a:bodyPr>
          <a:lstStyle/>
          <a:p>
            <a:pPr algn="ctr"/>
            <a:r>
              <a:rPr lang="en-US" sz="2600" b="1" dirty="0">
                <a:solidFill>
                  <a:srgbClr val="008AD7"/>
                </a:solidFill>
                <a:latin typeface="Segoe UI" panose="020B0502040204020203" pitchFamily="34" charset="0"/>
                <a:cs typeface="Segoe UI" panose="020B0502040204020203" pitchFamily="34" charset="0"/>
              </a:rPr>
              <a:t>VMs Use Disks for 3 Different Purposes:</a:t>
            </a:r>
          </a:p>
        </p:txBody>
      </p:sp>
      <p:sp>
        <p:nvSpPr>
          <p:cNvPr id="8" name="TextBox 7">
            <a:extLst>
              <a:ext uri="{FF2B5EF4-FFF2-40B4-BE49-F238E27FC236}">
                <a16:creationId xmlns:a16="http://schemas.microsoft.com/office/drawing/2014/main" id="{FA2B9EF0-8397-416A-8AF1-284C4AE31C2D}"/>
              </a:ext>
            </a:extLst>
          </p:cNvPr>
          <p:cNvSpPr txBox="1"/>
          <p:nvPr/>
        </p:nvSpPr>
        <p:spPr>
          <a:xfrm>
            <a:off x="738130" y="2038121"/>
            <a:ext cx="3249976" cy="3943580"/>
          </a:xfrm>
          <a:prstGeom prst="rect">
            <a:avLst/>
          </a:prstGeom>
          <a:solidFill>
            <a:schemeClr val="accent2">
              <a:lumMod val="20000"/>
              <a:lumOff val="80000"/>
            </a:schemeClr>
          </a:solidFill>
        </p:spPr>
        <p:txBody>
          <a:bodyPr wrap="square" rtlCol="0">
            <a:noAutofit/>
          </a:bodyPr>
          <a:lstStyle/>
          <a:p>
            <a:pPr algn="just"/>
            <a:r>
              <a:rPr lang="en-US" b="1" dirty="0">
                <a:latin typeface="Segoe UI" panose="020B0502040204020203" pitchFamily="34" charset="0"/>
                <a:cs typeface="Segoe UI" panose="020B0502040204020203" pitchFamily="34" charset="0"/>
              </a:rPr>
              <a:t>Operating System Storage:</a:t>
            </a:r>
            <a:endParaRPr lang="en-US" dirty="0">
              <a:latin typeface="Segoe UI" panose="020B0502040204020203" pitchFamily="34" charset="0"/>
              <a:cs typeface="Segoe UI" panose="020B0502040204020203" pitchFamily="34" charset="0"/>
            </a:endParaRPr>
          </a:p>
          <a:p>
            <a:pPr algn="just"/>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Every VM includes one disk that stores the operating system. </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This drive is registered as a SATA drive and labeled as the C: drive in Windows and mounted at "/" in Unix-like operating systems. </a:t>
            </a:r>
          </a:p>
        </p:txBody>
      </p:sp>
      <p:sp>
        <p:nvSpPr>
          <p:cNvPr id="9" name="TextBox 8">
            <a:extLst>
              <a:ext uri="{FF2B5EF4-FFF2-40B4-BE49-F238E27FC236}">
                <a16:creationId xmlns:a16="http://schemas.microsoft.com/office/drawing/2014/main" id="{ADB4752F-03C3-40B4-989A-1BA1ECDBEC52}"/>
              </a:ext>
            </a:extLst>
          </p:cNvPr>
          <p:cNvSpPr txBox="1"/>
          <p:nvPr/>
        </p:nvSpPr>
        <p:spPr>
          <a:xfrm>
            <a:off x="4471012" y="2038120"/>
            <a:ext cx="3249976" cy="3970318"/>
          </a:xfrm>
          <a:prstGeom prst="rect">
            <a:avLst/>
          </a:prstGeom>
          <a:solidFill>
            <a:schemeClr val="accent6">
              <a:lumMod val="20000"/>
              <a:lumOff val="80000"/>
            </a:schemeClr>
          </a:solidFill>
        </p:spPr>
        <p:txBody>
          <a:bodyPr wrap="square" rtlCol="0">
            <a:spAutoFit/>
          </a:bodyPr>
          <a:lstStyle/>
          <a:p>
            <a:pPr algn="just"/>
            <a:r>
              <a:rPr lang="en-US" b="1" dirty="0">
                <a:latin typeface="Segoe UI" panose="020B0502040204020203" pitchFamily="34" charset="0"/>
                <a:cs typeface="Segoe UI" panose="020B0502040204020203" pitchFamily="34" charset="0"/>
              </a:rPr>
              <a:t>Temporary Storage:</a:t>
            </a:r>
            <a:r>
              <a:rPr lang="en-US" dirty="0">
                <a:latin typeface="Segoe UI" panose="020B0502040204020203" pitchFamily="34" charset="0"/>
                <a:cs typeface="Segoe UI" panose="020B0502040204020203" pitchFamily="34" charset="0"/>
              </a:rPr>
              <a:t> </a:t>
            </a:r>
          </a:p>
          <a:p>
            <a:pPr algn="just"/>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Every VM includes a temporary VHD that is used for page and swap files. Data on this drive may be lost during a maintenance event or redeployment. </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The drive is labeled as D: on a Windows VM by default. </a:t>
            </a:r>
          </a:p>
          <a:p>
            <a:r>
              <a:rPr lang="en-US" b="1" dirty="0">
                <a:latin typeface="Segoe UI" panose="020B0502040204020203" pitchFamily="34" charset="0"/>
                <a:cs typeface="Segoe UI" panose="020B0502040204020203" pitchFamily="34" charset="0"/>
              </a:rPr>
              <a:t>Do not use this drive to store important data that you do not want to lose.</a:t>
            </a:r>
          </a:p>
        </p:txBody>
      </p:sp>
      <p:sp>
        <p:nvSpPr>
          <p:cNvPr id="11" name="TextBox 10">
            <a:extLst>
              <a:ext uri="{FF2B5EF4-FFF2-40B4-BE49-F238E27FC236}">
                <a16:creationId xmlns:a16="http://schemas.microsoft.com/office/drawing/2014/main" id="{85478340-D19C-46C4-8931-E902587EE7A1}"/>
              </a:ext>
            </a:extLst>
          </p:cNvPr>
          <p:cNvSpPr txBox="1"/>
          <p:nvPr/>
        </p:nvSpPr>
        <p:spPr>
          <a:xfrm>
            <a:off x="8203894" y="2038119"/>
            <a:ext cx="3249976" cy="3943581"/>
          </a:xfrm>
          <a:prstGeom prst="rect">
            <a:avLst/>
          </a:prstGeom>
          <a:solidFill>
            <a:schemeClr val="accent5">
              <a:lumMod val="20000"/>
              <a:lumOff val="80000"/>
            </a:schemeClr>
          </a:solidFill>
        </p:spPr>
        <p:txBody>
          <a:bodyPr wrap="square">
            <a:noAutofit/>
          </a:bodyPr>
          <a:lstStyle/>
          <a:p>
            <a:pPr algn="l"/>
            <a:r>
              <a:rPr lang="en-US" b="1" i="0" dirty="0">
                <a:effectLst/>
                <a:latin typeface="Segoe UI" panose="020B0502040204020203" pitchFamily="34" charset="0"/>
                <a:cs typeface="Segoe UI" panose="020B0502040204020203" pitchFamily="34" charset="0"/>
              </a:rPr>
              <a:t>Data Storage</a:t>
            </a:r>
            <a:r>
              <a:rPr lang="en-US" dirty="0">
                <a:latin typeface="Segoe UI" panose="020B0502040204020203" pitchFamily="34" charset="0"/>
                <a:cs typeface="Segoe UI" panose="020B0502040204020203" pitchFamily="34" charset="0"/>
              </a:rPr>
              <a:t>:</a:t>
            </a:r>
            <a:endParaRPr lang="en-US" b="0" i="0" dirty="0">
              <a:effectLst/>
              <a:latin typeface="Segoe UI" panose="020B0502040204020203" pitchFamily="34" charset="0"/>
              <a:cs typeface="Segoe UI" panose="020B0502040204020203" pitchFamily="34" charset="0"/>
            </a:endParaRPr>
          </a:p>
          <a:p>
            <a:pPr algn="l"/>
            <a:endParaRPr lang="en-US" b="0" i="0" dirty="0">
              <a:effectLst/>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Users </a:t>
            </a:r>
            <a:r>
              <a:rPr lang="en-US" b="0" i="0" dirty="0">
                <a:effectLst/>
                <a:latin typeface="Segoe UI" panose="020B0502040204020203" pitchFamily="34" charset="0"/>
                <a:cs typeface="Segoe UI" panose="020B0502040204020203" pitchFamily="34" charset="0"/>
              </a:rPr>
              <a:t>use data disks to store files, databases, and any other data that </a:t>
            </a:r>
            <a:r>
              <a:rPr lang="en-US" dirty="0">
                <a:latin typeface="Segoe UI" panose="020B0502040204020203" pitchFamily="34" charset="0"/>
                <a:cs typeface="Segoe UI" panose="020B0502040204020203" pitchFamily="34" charset="0"/>
              </a:rPr>
              <a:t>they</a:t>
            </a:r>
            <a:r>
              <a:rPr lang="en-US" b="0" i="0" dirty="0">
                <a:effectLst/>
                <a:latin typeface="Segoe UI" panose="020B0502040204020203" pitchFamily="34" charset="0"/>
                <a:cs typeface="Segoe UI" panose="020B0502040204020203" pitchFamily="34" charset="0"/>
              </a:rPr>
              <a:t> need to persist across reboots. </a:t>
            </a:r>
          </a:p>
          <a:p>
            <a:endParaRPr lang="en-US" dirty="0">
              <a:latin typeface="Segoe UI" panose="020B0502040204020203" pitchFamily="34" charset="0"/>
              <a:cs typeface="Segoe UI" panose="020B0502040204020203" pitchFamily="34" charset="0"/>
            </a:endParaRPr>
          </a:p>
          <a:p>
            <a:r>
              <a:rPr lang="en-US" b="0" i="0" dirty="0">
                <a:effectLst/>
                <a:latin typeface="Segoe UI" panose="020B0502040204020203" pitchFamily="34" charset="0"/>
                <a:cs typeface="Segoe UI" panose="020B0502040204020203" pitchFamily="34" charset="0"/>
              </a:rPr>
              <a:t>Each data disk is registered as a SCSI drive and has a max capacity of 32,767 GiB. </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Users</a:t>
            </a:r>
            <a:r>
              <a:rPr lang="en-US" b="0" i="0" dirty="0">
                <a:effectLst/>
                <a:latin typeface="Segoe UI" panose="020B0502040204020203" pitchFamily="34" charset="0"/>
                <a:cs typeface="Segoe UI" panose="020B0502040204020203" pitchFamily="34" charset="0"/>
              </a:rPr>
              <a:t> can choose drive letters or mount points for </a:t>
            </a:r>
            <a:r>
              <a:rPr lang="en-US" dirty="0">
                <a:latin typeface="Segoe UI" panose="020B0502040204020203" pitchFamily="34" charset="0"/>
                <a:cs typeface="Segoe UI" panose="020B0502040204020203" pitchFamily="34" charset="0"/>
              </a:rPr>
              <a:t>thei</a:t>
            </a:r>
            <a:r>
              <a:rPr lang="en-US" b="0" i="0" dirty="0">
                <a:effectLst/>
                <a:latin typeface="Segoe UI" panose="020B0502040204020203" pitchFamily="34" charset="0"/>
                <a:cs typeface="Segoe UI" panose="020B0502040204020203" pitchFamily="34" charset="0"/>
              </a:rPr>
              <a:t>r data drives.</a:t>
            </a:r>
          </a:p>
        </p:txBody>
      </p:sp>
    </p:spTree>
    <p:extLst>
      <p:ext uri="{BB962C8B-B14F-4D97-AF65-F5344CB8AC3E}">
        <p14:creationId xmlns:p14="http://schemas.microsoft.com/office/powerpoint/2010/main" val="3395868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88952-D581-456B-8A4B-EA9958BF5C4B}"/>
              </a:ext>
            </a:extLst>
          </p:cNvPr>
          <p:cNvSpPr>
            <a:spLocks noGrp="1"/>
          </p:cNvSpPr>
          <p:nvPr>
            <p:ph type="title"/>
          </p:nvPr>
        </p:nvSpPr>
        <p:spPr>
          <a:xfrm>
            <a:off x="836675" y="75591"/>
            <a:ext cx="10515600" cy="1306443"/>
          </a:xfrm>
        </p:spPr>
        <p:txBody>
          <a:bodyPr>
            <a:normAutofit/>
          </a:bodyPr>
          <a:lstStyle/>
          <a:p>
            <a:pPr algn="ctr"/>
            <a:r>
              <a:rPr lang="en-US" noProof="0" dirty="0"/>
              <a:t>Adding Data Disks</a:t>
            </a:r>
          </a:p>
        </p:txBody>
      </p:sp>
      <p:sp>
        <p:nvSpPr>
          <p:cNvPr id="9" name="TextBox 8">
            <a:extLst>
              <a:ext uri="{FF2B5EF4-FFF2-40B4-BE49-F238E27FC236}">
                <a16:creationId xmlns:a16="http://schemas.microsoft.com/office/drawing/2014/main" id="{4E6DE666-3EFB-4CC1-9DFB-13D10F3BC7FB}"/>
              </a:ext>
            </a:extLst>
          </p:cNvPr>
          <p:cNvSpPr txBox="1"/>
          <p:nvPr/>
        </p:nvSpPr>
        <p:spPr>
          <a:xfrm>
            <a:off x="5701229" y="1574838"/>
            <a:ext cx="6097836" cy="4324261"/>
          </a:xfrm>
          <a:prstGeom prst="rect">
            <a:avLst/>
          </a:prstGeom>
          <a:noFill/>
        </p:spPr>
        <p:txBody>
          <a:bodyPr wrap="square">
            <a:spAutoFit/>
          </a:bodyPr>
          <a:lstStyle/>
          <a:p>
            <a:pPr>
              <a:spcAft>
                <a:spcPts val="1200"/>
              </a:spcAft>
            </a:pPr>
            <a:r>
              <a:rPr lang="en-US" sz="2400" dirty="0">
                <a:latin typeface="Segoe UI" panose="020B0502040204020203" pitchFamily="34" charset="0"/>
                <a:cs typeface="Segoe UI" panose="020B0502040204020203" pitchFamily="34" charset="0"/>
              </a:rPr>
              <a:t>Before users attach disks to their VM, they should review these tips:</a:t>
            </a:r>
          </a:p>
          <a:p>
            <a:pPr marL="285750" indent="-285750">
              <a:spcBef>
                <a:spcPts val="1000"/>
              </a:spcBef>
              <a:buFont typeface="Arial" panose="020B0604020202020204" pitchFamily="34" charset="0"/>
              <a:buChar char="•"/>
            </a:pPr>
            <a:r>
              <a:rPr lang="en-US" sz="2400" dirty="0">
                <a:latin typeface="Segoe UI" panose="020B0502040204020203" pitchFamily="34" charset="0"/>
                <a:cs typeface="Segoe UI" panose="020B0502040204020203" pitchFamily="34" charset="0"/>
              </a:rPr>
              <a:t>The size of the virtual machine controls and how many data disks users can attach.</a:t>
            </a:r>
          </a:p>
          <a:p>
            <a:pPr marL="285750" indent="-285750">
              <a:spcBef>
                <a:spcPts val="1000"/>
              </a:spcBef>
              <a:buFont typeface="Arial" panose="020B0604020202020204" pitchFamily="34" charset="0"/>
              <a:buChar char="•"/>
            </a:pPr>
            <a:r>
              <a:rPr lang="en-US" sz="2400" dirty="0">
                <a:latin typeface="Segoe UI" panose="020B0502040204020203" pitchFamily="34" charset="0"/>
                <a:cs typeface="Segoe UI" panose="020B0502040204020203" pitchFamily="34" charset="0"/>
              </a:rPr>
              <a:t>Disks attached to virtual machines are .vhd files stored in Azure.</a:t>
            </a:r>
          </a:p>
          <a:p>
            <a:pPr marL="285750" indent="-285750">
              <a:spcBef>
                <a:spcPts val="1000"/>
              </a:spcBef>
              <a:buFont typeface="Arial" panose="020B0604020202020204" pitchFamily="34" charset="0"/>
              <a:buChar char="•"/>
            </a:pPr>
            <a:r>
              <a:rPr lang="en-US" sz="2400" dirty="0">
                <a:latin typeface="Segoe UI" panose="020B0502040204020203" pitchFamily="34" charset="0"/>
                <a:cs typeface="Segoe UI" panose="020B0502040204020203" pitchFamily="34" charset="0"/>
              </a:rPr>
              <a:t>After attaching the disk, users need to connect to the VM to mount the new disk.</a:t>
            </a:r>
          </a:p>
        </p:txBody>
      </p:sp>
      <p:grpSp>
        <p:nvGrpSpPr>
          <p:cNvPr id="4" name="Group 3">
            <a:extLst>
              <a:ext uri="{FF2B5EF4-FFF2-40B4-BE49-F238E27FC236}">
                <a16:creationId xmlns:a16="http://schemas.microsoft.com/office/drawing/2014/main" id="{3E878AD7-B2CF-4632-9749-C1D822381F23}"/>
              </a:ext>
            </a:extLst>
          </p:cNvPr>
          <p:cNvGrpSpPr/>
          <p:nvPr/>
        </p:nvGrpSpPr>
        <p:grpSpPr>
          <a:xfrm>
            <a:off x="836675" y="1841475"/>
            <a:ext cx="4182009" cy="3790985"/>
            <a:chOff x="1028119" y="1654182"/>
            <a:chExt cx="4182009" cy="3790985"/>
          </a:xfrm>
        </p:grpSpPr>
        <p:grpSp>
          <p:nvGrpSpPr>
            <p:cNvPr id="3" name="Group 2">
              <a:extLst>
                <a:ext uri="{FF2B5EF4-FFF2-40B4-BE49-F238E27FC236}">
                  <a16:creationId xmlns:a16="http://schemas.microsoft.com/office/drawing/2014/main" id="{D3782E95-826E-44A5-812E-736FE0EA0824}"/>
                </a:ext>
              </a:extLst>
            </p:cNvPr>
            <p:cNvGrpSpPr/>
            <p:nvPr/>
          </p:nvGrpSpPr>
          <p:grpSpPr>
            <a:xfrm>
              <a:off x="1028119" y="1654182"/>
              <a:ext cx="4182009" cy="3790985"/>
              <a:chOff x="1028119" y="1654182"/>
              <a:chExt cx="4182009" cy="3790985"/>
            </a:xfrm>
          </p:grpSpPr>
          <p:pic>
            <p:nvPicPr>
              <p:cNvPr id="7" name="Picture 6">
                <a:extLst>
                  <a:ext uri="{FF2B5EF4-FFF2-40B4-BE49-F238E27FC236}">
                    <a16:creationId xmlns:a16="http://schemas.microsoft.com/office/drawing/2014/main" id="{7DD307F5-CC87-4652-AF1F-00252786913D}"/>
                  </a:ext>
                </a:extLst>
              </p:cNvPr>
              <p:cNvPicPr>
                <a:picLocks noChangeAspect="1"/>
              </p:cNvPicPr>
              <p:nvPr/>
            </p:nvPicPr>
            <p:blipFill>
              <a:blip r:embed="rId3"/>
              <a:stretch>
                <a:fillRect/>
              </a:stretch>
            </p:blipFill>
            <p:spPr>
              <a:xfrm>
                <a:off x="3447429" y="3915552"/>
                <a:ext cx="1762699" cy="1529615"/>
              </a:xfrm>
              <a:prstGeom prst="rect">
                <a:avLst/>
              </a:prstGeom>
            </p:spPr>
          </p:pic>
          <p:pic>
            <p:nvPicPr>
              <p:cNvPr id="12" name="Picture 11">
                <a:extLst>
                  <a:ext uri="{FF2B5EF4-FFF2-40B4-BE49-F238E27FC236}">
                    <a16:creationId xmlns:a16="http://schemas.microsoft.com/office/drawing/2014/main" id="{AA194D06-58AA-485D-8EDA-8442CF76FB03}"/>
                  </a:ext>
                </a:extLst>
              </p:cNvPr>
              <p:cNvPicPr>
                <a:picLocks noChangeAspect="1"/>
              </p:cNvPicPr>
              <p:nvPr/>
            </p:nvPicPr>
            <p:blipFill>
              <a:blip r:embed="rId4"/>
              <a:stretch>
                <a:fillRect/>
              </a:stretch>
            </p:blipFill>
            <p:spPr>
              <a:xfrm>
                <a:off x="1028119" y="1654182"/>
                <a:ext cx="1766613" cy="1441557"/>
              </a:xfrm>
              <a:prstGeom prst="rect">
                <a:avLst/>
              </a:prstGeom>
            </p:spPr>
          </p:pic>
        </p:grpSp>
        <p:sp>
          <p:nvSpPr>
            <p:cNvPr id="13" name="Cross 12">
              <a:extLst>
                <a:ext uri="{FF2B5EF4-FFF2-40B4-BE49-F238E27FC236}">
                  <a16:creationId xmlns:a16="http://schemas.microsoft.com/office/drawing/2014/main" id="{25C62A27-80CE-4193-A3F2-895824ABEDBC}"/>
                </a:ext>
              </a:extLst>
            </p:cNvPr>
            <p:cNvSpPr/>
            <p:nvPr/>
          </p:nvSpPr>
          <p:spPr>
            <a:xfrm>
              <a:off x="2794732" y="3095739"/>
              <a:ext cx="652697" cy="700690"/>
            </a:xfrm>
            <a:prstGeom prst="plus">
              <a:avLst>
                <a:gd name="adj" fmla="val 38503"/>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099906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DC969-E71E-4AAF-815C-DA21EE830980}"/>
              </a:ext>
            </a:extLst>
          </p:cNvPr>
          <p:cNvSpPr>
            <a:spLocks noGrp="1"/>
          </p:cNvSpPr>
          <p:nvPr>
            <p:ph type="title"/>
          </p:nvPr>
        </p:nvSpPr>
        <p:spPr>
          <a:xfrm>
            <a:off x="838200" y="0"/>
            <a:ext cx="10515600" cy="1325563"/>
          </a:xfrm>
        </p:spPr>
        <p:txBody>
          <a:bodyPr/>
          <a:lstStyle/>
          <a:p>
            <a:pPr algn="ctr"/>
            <a:r>
              <a:rPr lang="en-US" noProof="0" dirty="0"/>
              <a:t>Attach Data </a:t>
            </a:r>
            <a:r>
              <a:rPr lang="en-US" dirty="0"/>
              <a:t>D</a:t>
            </a:r>
            <a:r>
              <a:rPr lang="en-US" noProof="0" dirty="0" err="1"/>
              <a:t>isks</a:t>
            </a:r>
            <a:r>
              <a:rPr lang="en-US" noProof="0" dirty="0"/>
              <a:t> to VMs</a:t>
            </a:r>
          </a:p>
        </p:txBody>
      </p:sp>
      <p:sp>
        <p:nvSpPr>
          <p:cNvPr id="7" name="TextBox 6">
            <a:extLst>
              <a:ext uri="{FF2B5EF4-FFF2-40B4-BE49-F238E27FC236}">
                <a16:creationId xmlns:a16="http://schemas.microsoft.com/office/drawing/2014/main" id="{60671D31-52E5-4D6F-A871-A430F51D8AD8}"/>
              </a:ext>
            </a:extLst>
          </p:cNvPr>
          <p:cNvSpPr txBox="1"/>
          <p:nvPr/>
        </p:nvSpPr>
        <p:spPr>
          <a:xfrm>
            <a:off x="720227" y="1151242"/>
            <a:ext cx="10751545" cy="1446550"/>
          </a:xfrm>
          <a:prstGeom prst="rect">
            <a:avLst/>
          </a:prstGeom>
          <a:noFill/>
        </p:spPr>
        <p:txBody>
          <a:bodyPr wrap="square">
            <a:spAutoFit/>
          </a:bodyPr>
          <a:lstStyle/>
          <a:p>
            <a:r>
              <a:rPr lang="en-US" sz="2200" dirty="0">
                <a:latin typeface="Segoe UI" panose="020B0502040204020203" pitchFamily="34" charset="0"/>
                <a:cs typeface="Segoe UI" panose="020B0502040204020203" pitchFamily="34" charset="0"/>
              </a:rPr>
              <a:t>Users can add data disks to a virtual machine at any time by attaching them to the VM. Attaching a disk will associate the VHD file with the VM.</a:t>
            </a:r>
          </a:p>
          <a:p>
            <a:endParaRPr lang="en-US" sz="2200" dirty="0">
              <a:latin typeface="Segoe UI" panose="020B0502040204020203" pitchFamily="34" charset="0"/>
              <a:cs typeface="Segoe UI" panose="020B0502040204020203" pitchFamily="34" charset="0"/>
            </a:endParaRPr>
          </a:p>
          <a:p>
            <a:r>
              <a:rPr lang="en-US" sz="2200" dirty="0">
                <a:latin typeface="Segoe UI" panose="020B0502040204020203" pitchFamily="34" charset="0"/>
                <a:cs typeface="Segoe UI" panose="020B0502040204020203" pitchFamily="34" charset="0"/>
              </a:rPr>
              <a:t>The VHD can't be deleted from storage while it's attached.</a:t>
            </a:r>
          </a:p>
        </p:txBody>
      </p:sp>
      <p:pic>
        <p:nvPicPr>
          <p:cNvPr id="9" name="Picture 8">
            <a:extLst>
              <a:ext uri="{FF2B5EF4-FFF2-40B4-BE49-F238E27FC236}">
                <a16:creationId xmlns:a16="http://schemas.microsoft.com/office/drawing/2014/main" id="{A3C145A3-BA35-4697-BD45-5B00D411E2AE}"/>
              </a:ext>
            </a:extLst>
          </p:cNvPr>
          <p:cNvPicPr>
            <a:picLocks noChangeAspect="1"/>
          </p:cNvPicPr>
          <p:nvPr/>
        </p:nvPicPr>
        <p:blipFill>
          <a:blip r:embed="rId3"/>
          <a:stretch>
            <a:fillRect/>
          </a:stretch>
        </p:blipFill>
        <p:spPr>
          <a:xfrm>
            <a:off x="1104900" y="2623720"/>
            <a:ext cx="5981700" cy="3594415"/>
          </a:xfrm>
          <a:prstGeom prst="rect">
            <a:avLst/>
          </a:prstGeom>
        </p:spPr>
      </p:pic>
      <p:sp>
        <p:nvSpPr>
          <p:cNvPr id="13" name="TextBox 12">
            <a:extLst>
              <a:ext uri="{FF2B5EF4-FFF2-40B4-BE49-F238E27FC236}">
                <a16:creationId xmlns:a16="http://schemas.microsoft.com/office/drawing/2014/main" id="{1E572DAF-BD37-4A96-BF0D-E869AEB4B537}"/>
              </a:ext>
            </a:extLst>
          </p:cNvPr>
          <p:cNvSpPr txBox="1"/>
          <p:nvPr/>
        </p:nvSpPr>
        <p:spPr>
          <a:xfrm>
            <a:off x="7812658" y="3079535"/>
            <a:ext cx="3541142" cy="2682786"/>
          </a:xfrm>
          <a:prstGeom prst="rect">
            <a:avLst/>
          </a:prstGeom>
          <a:noFill/>
        </p:spPr>
        <p:txBody>
          <a:bodyPr wrap="square">
            <a:spAutoFit/>
          </a:bodyPr>
          <a:lstStyle/>
          <a:p>
            <a:pPr marL="285750" indent="-285750">
              <a:spcBef>
                <a:spcPts val="1000"/>
              </a:spcBef>
              <a:buFont typeface="Arial" panose="020B0604020202020204" pitchFamily="34" charset="0"/>
              <a:buChar char="•"/>
            </a:pPr>
            <a:r>
              <a:rPr lang="en-US" sz="2000" dirty="0">
                <a:latin typeface="Segoe UI" panose="020B0502040204020203" pitchFamily="34" charset="0"/>
                <a:cs typeface="Segoe UI" panose="020B0502040204020203" pitchFamily="34" charset="0"/>
              </a:rPr>
              <a:t>The Add-AzVMDataDisk cmdlet adds a data disk to a virtual machine. </a:t>
            </a:r>
          </a:p>
          <a:p>
            <a:pPr marL="285750" indent="-285750">
              <a:spcBef>
                <a:spcPts val="1000"/>
              </a:spcBef>
              <a:buFont typeface="Arial" panose="020B0604020202020204" pitchFamily="34" charset="0"/>
              <a:buChar char="•"/>
            </a:pPr>
            <a:r>
              <a:rPr lang="en-US" sz="2000" dirty="0">
                <a:latin typeface="Segoe UI" panose="020B0502040204020203" pitchFamily="34" charset="0"/>
                <a:cs typeface="Segoe UI" panose="020B0502040204020203" pitchFamily="34" charset="0"/>
              </a:rPr>
              <a:t>Users can add a data disk when they create a virtual machine, or they can add a data disk to an existing Virtual Machine.</a:t>
            </a:r>
          </a:p>
        </p:txBody>
      </p:sp>
    </p:spTree>
    <p:extLst>
      <p:ext uri="{BB962C8B-B14F-4D97-AF65-F5344CB8AC3E}">
        <p14:creationId xmlns:p14="http://schemas.microsoft.com/office/powerpoint/2010/main" val="2883533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5C5F3-0BE9-40EC-86E7-83C9C60894A6}"/>
              </a:ext>
            </a:extLst>
          </p:cNvPr>
          <p:cNvSpPr>
            <a:spLocks noGrp="1"/>
          </p:cNvSpPr>
          <p:nvPr>
            <p:ph type="title"/>
          </p:nvPr>
        </p:nvSpPr>
        <p:spPr>
          <a:xfrm>
            <a:off x="838200" y="36063"/>
            <a:ext cx="10515600" cy="1325563"/>
          </a:xfrm>
        </p:spPr>
        <p:txBody>
          <a:bodyPr/>
          <a:lstStyle/>
          <a:p>
            <a:pPr algn="ctr"/>
            <a:r>
              <a:rPr lang="en-US" noProof="0" dirty="0"/>
              <a:t>Storing VHD Files</a:t>
            </a:r>
          </a:p>
        </p:txBody>
      </p:sp>
      <p:sp>
        <p:nvSpPr>
          <p:cNvPr id="9" name="TextBox 8">
            <a:extLst>
              <a:ext uri="{FF2B5EF4-FFF2-40B4-BE49-F238E27FC236}">
                <a16:creationId xmlns:a16="http://schemas.microsoft.com/office/drawing/2014/main" id="{4ED49705-2856-44A7-8E0C-B7A6BB7DF8B4}"/>
              </a:ext>
            </a:extLst>
          </p:cNvPr>
          <p:cNvSpPr txBox="1"/>
          <p:nvPr/>
        </p:nvSpPr>
        <p:spPr>
          <a:xfrm>
            <a:off x="457200" y="1593638"/>
            <a:ext cx="11214100" cy="892552"/>
          </a:xfrm>
          <a:prstGeom prst="rect">
            <a:avLst/>
          </a:prstGeom>
          <a:noFill/>
        </p:spPr>
        <p:txBody>
          <a:bodyPr wrap="square">
            <a:spAutoFit/>
          </a:bodyPr>
          <a:lstStyle/>
          <a:p>
            <a:pPr algn="ctr"/>
            <a:r>
              <a:rPr lang="en-US" sz="2600" b="1" dirty="0">
                <a:solidFill>
                  <a:srgbClr val="008AD7"/>
                </a:solidFill>
                <a:latin typeface="Segoe UI" panose="020B0502040204020203" pitchFamily="34" charset="0"/>
                <a:cs typeface="Segoe UI" panose="020B0502040204020203" pitchFamily="34" charset="0"/>
              </a:rPr>
              <a:t>In Azure, VHDs are Stored in an Azure Storage Account as Page Blobs</a:t>
            </a:r>
          </a:p>
          <a:p>
            <a:pPr algn="ctr"/>
            <a:endParaRPr lang="en-US" sz="2600" b="1" dirty="0">
              <a:solidFill>
                <a:srgbClr val="008AD7"/>
              </a:solidFill>
              <a:latin typeface="Segoe UI" panose="020B0502040204020203" pitchFamily="34" charset="0"/>
              <a:cs typeface="Segoe UI" panose="020B0502040204020203" pitchFamily="34" charset="0"/>
            </a:endParaRPr>
          </a:p>
        </p:txBody>
      </p:sp>
      <p:graphicFrame>
        <p:nvGraphicFramePr>
          <p:cNvPr id="10" name="Table 10">
            <a:extLst>
              <a:ext uri="{FF2B5EF4-FFF2-40B4-BE49-F238E27FC236}">
                <a16:creationId xmlns:a16="http://schemas.microsoft.com/office/drawing/2014/main" id="{6624F07D-34FC-4309-A8AC-835B28C88EAC}"/>
              </a:ext>
            </a:extLst>
          </p:cNvPr>
          <p:cNvGraphicFramePr>
            <a:graphicFrameLocks noGrp="1"/>
          </p:cNvGraphicFramePr>
          <p:nvPr>
            <p:extLst>
              <p:ext uri="{D42A27DB-BD31-4B8C-83A1-F6EECF244321}">
                <p14:modId xmlns:p14="http://schemas.microsoft.com/office/powerpoint/2010/main" val="4004297798"/>
              </p:ext>
            </p:extLst>
          </p:nvPr>
        </p:nvGraphicFramePr>
        <p:xfrm>
          <a:off x="1135962" y="2718202"/>
          <a:ext cx="9920076" cy="2723404"/>
        </p:xfrm>
        <a:graphic>
          <a:graphicData uri="http://schemas.openxmlformats.org/drawingml/2006/table">
            <a:tbl>
              <a:tblPr firstRow="1" bandRow="1">
                <a:tableStyleId>{5C22544A-7EE6-4342-B048-85BDC9FD1C3A}</a:tableStyleId>
              </a:tblPr>
              <a:tblGrid>
                <a:gridCol w="3306692">
                  <a:extLst>
                    <a:ext uri="{9D8B030D-6E8A-4147-A177-3AD203B41FA5}">
                      <a16:colId xmlns:a16="http://schemas.microsoft.com/office/drawing/2014/main" val="1884278218"/>
                    </a:ext>
                  </a:extLst>
                </a:gridCol>
                <a:gridCol w="3306692">
                  <a:extLst>
                    <a:ext uri="{9D8B030D-6E8A-4147-A177-3AD203B41FA5}">
                      <a16:colId xmlns:a16="http://schemas.microsoft.com/office/drawing/2014/main" val="2863491157"/>
                    </a:ext>
                  </a:extLst>
                </a:gridCol>
                <a:gridCol w="3306692">
                  <a:extLst>
                    <a:ext uri="{9D8B030D-6E8A-4147-A177-3AD203B41FA5}">
                      <a16:colId xmlns:a16="http://schemas.microsoft.com/office/drawing/2014/main" val="1148196565"/>
                    </a:ext>
                  </a:extLst>
                </a:gridCol>
              </a:tblGrid>
              <a:tr h="499519">
                <a:tc>
                  <a:txBody>
                    <a:bodyPr/>
                    <a:lstStyle/>
                    <a:p>
                      <a:pPr algn="l" fontAlgn="t"/>
                      <a:r>
                        <a:rPr lang="en-US" sz="2000" dirty="0">
                          <a:effectLst/>
                          <a:latin typeface="Segoe UI" panose="020B0502040204020203" pitchFamily="34" charset="0"/>
                          <a:cs typeface="Segoe UI" panose="020B0502040204020203" pitchFamily="34" charset="0"/>
                        </a:rPr>
                        <a:t>Storage Account Type</a:t>
                      </a:r>
                    </a:p>
                  </a:txBody>
                  <a:tcPr/>
                </a:tc>
                <a:tc>
                  <a:txBody>
                    <a:bodyPr/>
                    <a:lstStyle/>
                    <a:p>
                      <a:pPr algn="l" fontAlgn="t"/>
                      <a:r>
                        <a:rPr lang="en-US" sz="2000" dirty="0">
                          <a:effectLst/>
                          <a:latin typeface="Segoe UI" panose="020B0502040204020203" pitchFamily="34" charset="0"/>
                          <a:cs typeface="Segoe UI" panose="020B0502040204020203" pitchFamily="34" charset="0"/>
                        </a:rPr>
                        <a:t>Services Supported</a:t>
                      </a:r>
                    </a:p>
                  </a:txBody>
                  <a:tcPr/>
                </a:tc>
                <a:tc>
                  <a:txBody>
                    <a:bodyPr/>
                    <a:lstStyle/>
                    <a:p>
                      <a:pPr algn="l" fontAlgn="t"/>
                      <a:r>
                        <a:rPr lang="en-US" sz="2000" dirty="0">
                          <a:effectLst/>
                          <a:latin typeface="Segoe UI" panose="020B0502040204020203" pitchFamily="34" charset="0"/>
                          <a:cs typeface="Segoe UI" panose="020B0502040204020203" pitchFamily="34" charset="0"/>
                        </a:rPr>
                        <a:t>Types of Blobs Supported</a:t>
                      </a:r>
                    </a:p>
                  </a:txBody>
                  <a:tcPr/>
                </a:tc>
                <a:extLst>
                  <a:ext uri="{0D108BD9-81ED-4DB2-BD59-A6C34878D82A}">
                    <a16:rowId xmlns:a16="http://schemas.microsoft.com/office/drawing/2014/main" val="1298369791"/>
                  </a:ext>
                </a:extLst>
              </a:tr>
              <a:tr h="862183">
                <a:tc>
                  <a:txBody>
                    <a:bodyPr/>
                    <a:lstStyle/>
                    <a:p>
                      <a:pPr algn="l" fontAlgn="t"/>
                      <a:r>
                        <a:rPr lang="en-US" sz="2000" dirty="0">
                          <a:effectLst/>
                          <a:latin typeface="Segoe UI" panose="020B0502040204020203" pitchFamily="34" charset="0"/>
                          <a:cs typeface="Segoe UI" panose="020B0502040204020203" pitchFamily="34" charset="0"/>
                        </a:rPr>
                        <a:t>General-Purpose Standard</a:t>
                      </a:r>
                    </a:p>
                  </a:txBody>
                  <a:tcPr/>
                </a:tc>
                <a:tc>
                  <a:txBody>
                    <a:bodyPr/>
                    <a:lstStyle/>
                    <a:p>
                      <a:pPr algn="l" fontAlgn="t"/>
                      <a:r>
                        <a:rPr lang="en-US" sz="2000" dirty="0">
                          <a:effectLst/>
                          <a:latin typeface="Segoe UI" panose="020B0502040204020203" pitchFamily="34" charset="0"/>
                          <a:cs typeface="Segoe UI" panose="020B0502040204020203" pitchFamily="34" charset="0"/>
                        </a:rPr>
                        <a:t>Azure Blob Storage, Azure Files, Azure Queue Storage</a:t>
                      </a:r>
                    </a:p>
                  </a:txBody>
                  <a:tcPr/>
                </a:tc>
                <a:tc>
                  <a:txBody>
                    <a:bodyPr/>
                    <a:lstStyle/>
                    <a:p>
                      <a:pPr algn="l" fontAlgn="t"/>
                      <a:r>
                        <a:rPr lang="en-US" sz="2000" dirty="0">
                          <a:effectLst/>
                          <a:latin typeface="Segoe UI" panose="020B0502040204020203" pitchFamily="34" charset="0"/>
                          <a:cs typeface="Segoe UI" panose="020B0502040204020203" pitchFamily="34" charset="0"/>
                        </a:rPr>
                        <a:t>Block Blobs, Page Blobs, and Append Blobs</a:t>
                      </a:r>
                    </a:p>
                  </a:txBody>
                  <a:tcPr/>
                </a:tc>
                <a:extLst>
                  <a:ext uri="{0D108BD9-81ED-4DB2-BD59-A6C34878D82A}">
                    <a16:rowId xmlns:a16="http://schemas.microsoft.com/office/drawing/2014/main" val="2412639054"/>
                  </a:ext>
                </a:extLst>
              </a:tr>
              <a:tr h="499519">
                <a:tc>
                  <a:txBody>
                    <a:bodyPr/>
                    <a:lstStyle/>
                    <a:p>
                      <a:pPr algn="l" fontAlgn="t"/>
                      <a:r>
                        <a:rPr lang="en-US" sz="2000" dirty="0">
                          <a:effectLst/>
                          <a:latin typeface="Segoe UI" panose="020B0502040204020203" pitchFamily="34" charset="0"/>
                          <a:cs typeface="Segoe UI" panose="020B0502040204020203" pitchFamily="34" charset="0"/>
                        </a:rPr>
                        <a:t>General-Purpose Premium</a:t>
                      </a:r>
                    </a:p>
                  </a:txBody>
                  <a:tcPr/>
                </a:tc>
                <a:tc>
                  <a:txBody>
                    <a:bodyPr/>
                    <a:lstStyle/>
                    <a:p>
                      <a:pPr algn="l" fontAlgn="t"/>
                      <a:r>
                        <a:rPr lang="en-US" sz="2000" dirty="0">
                          <a:effectLst/>
                          <a:latin typeface="Segoe UI" panose="020B0502040204020203" pitchFamily="34" charset="0"/>
                          <a:cs typeface="Segoe UI" panose="020B0502040204020203" pitchFamily="34" charset="0"/>
                        </a:rPr>
                        <a:t>Blob Storage</a:t>
                      </a:r>
                    </a:p>
                  </a:txBody>
                  <a:tcPr/>
                </a:tc>
                <a:tc>
                  <a:txBody>
                    <a:bodyPr/>
                    <a:lstStyle/>
                    <a:p>
                      <a:pPr algn="l" fontAlgn="t"/>
                      <a:r>
                        <a:rPr lang="en-US" sz="2000" dirty="0">
                          <a:effectLst/>
                          <a:latin typeface="Segoe UI" panose="020B0502040204020203" pitchFamily="34" charset="0"/>
                          <a:cs typeface="Segoe UI" panose="020B0502040204020203" pitchFamily="34" charset="0"/>
                        </a:rPr>
                        <a:t>Page Blobs</a:t>
                      </a:r>
                    </a:p>
                  </a:txBody>
                  <a:tcPr/>
                </a:tc>
                <a:extLst>
                  <a:ext uri="{0D108BD9-81ED-4DB2-BD59-A6C34878D82A}">
                    <a16:rowId xmlns:a16="http://schemas.microsoft.com/office/drawing/2014/main" val="2090267021"/>
                  </a:ext>
                </a:extLst>
              </a:tr>
              <a:tr h="862183">
                <a:tc>
                  <a:txBody>
                    <a:bodyPr/>
                    <a:lstStyle/>
                    <a:p>
                      <a:pPr algn="l" fontAlgn="t"/>
                      <a:r>
                        <a:rPr lang="en-US" sz="2000" dirty="0">
                          <a:effectLst/>
                          <a:latin typeface="Segoe UI" panose="020B0502040204020203" pitchFamily="34" charset="0"/>
                          <a:cs typeface="Segoe UI" panose="020B0502040204020203" pitchFamily="34" charset="0"/>
                        </a:rPr>
                        <a:t>Blob Storage, Hot and Cool Access Tiers</a:t>
                      </a:r>
                    </a:p>
                  </a:txBody>
                  <a:tcPr/>
                </a:tc>
                <a:tc>
                  <a:txBody>
                    <a:bodyPr/>
                    <a:lstStyle/>
                    <a:p>
                      <a:pPr algn="l" fontAlgn="t"/>
                      <a:r>
                        <a:rPr lang="en-US" sz="2000" dirty="0">
                          <a:effectLst/>
                          <a:latin typeface="Segoe UI" panose="020B0502040204020203" pitchFamily="34" charset="0"/>
                          <a:cs typeface="Segoe UI" panose="020B0502040204020203" pitchFamily="34" charset="0"/>
                        </a:rPr>
                        <a:t>Blob Storage</a:t>
                      </a:r>
                    </a:p>
                  </a:txBody>
                  <a:tcPr/>
                </a:tc>
                <a:tc>
                  <a:txBody>
                    <a:bodyPr/>
                    <a:lstStyle/>
                    <a:p>
                      <a:pPr algn="l" fontAlgn="t"/>
                      <a:r>
                        <a:rPr lang="en-US" sz="2000" dirty="0">
                          <a:effectLst/>
                          <a:latin typeface="Segoe UI" panose="020B0502040204020203" pitchFamily="34" charset="0"/>
                          <a:cs typeface="Segoe UI" panose="020B0502040204020203" pitchFamily="34" charset="0"/>
                        </a:rPr>
                        <a:t>Block Blobs and Append Blobs</a:t>
                      </a:r>
                    </a:p>
                  </a:txBody>
                  <a:tcPr/>
                </a:tc>
                <a:extLst>
                  <a:ext uri="{0D108BD9-81ED-4DB2-BD59-A6C34878D82A}">
                    <a16:rowId xmlns:a16="http://schemas.microsoft.com/office/drawing/2014/main" val="1348201661"/>
                  </a:ext>
                </a:extLst>
              </a:tr>
            </a:tbl>
          </a:graphicData>
        </a:graphic>
      </p:graphicFrame>
    </p:spTree>
    <p:extLst>
      <p:ext uri="{BB962C8B-B14F-4D97-AF65-F5344CB8AC3E}">
        <p14:creationId xmlns:p14="http://schemas.microsoft.com/office/powerpoint/2010/main" val="3897863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DDF6A-FD65-40A7-8FCC-5C56CD9C256C}"/>
              </a:ext>
            </a:extLst>
          </p:cNvPr>
          <p:cNvSpPr>
            <a:spLocks noGrp="1"/>
          </p:cNvSpPr>
          <p:nvPr>
            <p:ph type="title"/>
          </p:nvPr>
        </p:nvSpPr>
        <p:spPr>
          <a:xfrm>
            <a:off x="5982155" y="208952"/>
            <a:ext cx="5778295" cy="1566839"/>
          </a:xfrm>
        </p:spPr>
        <p:txBody>
          <a:bodyPr>
            <a:normAutofit/>
          </a:bodyPr>
          <a:lstStyle/>
          <a:p>
            <a:pPr algn="ctr"/>
            <a:r>
              <a:rPr lang="en-US" sz="4400" noProof="0" dirty="0"/>
              <a:t>Re-Deploying </a:t>
            </a:r>
            <a:r>
              <a:rPr lang="en-US" sz="4400" dirty="0"/>
              <a:t>V</a:t>
            </a:r>
            <a:r>
              <a:rPr lang="en-US" sz="4400" noProof="0" dirty="0" err="1"/>
              <a:t>irtual</a:t>
            </a:r>
            <a:r>
              <a:rPr lang="en-US" sz="4400" noProof="0" dirty="0"/>
              <a:t> </a:t>
            </a:r>
            <a:r>
              <a:rPr lang="en-US" sz="4400" dirty="0"/>
              <a:t>M</a:t>
            </a:r>
            <a:r>
              <a:rPr lang="en-US" sz="4400" noProof="0" dirty="0" err="1"/>
              <a:t>achines</a:t>
            </a:r>
            <a:endParaRPr lang="en-US" sz="4400" noProof="0" dirty="0"/>
          </a:p>
        </p:txBody>
      </p:sp>
      <p:sp>
        <p:nvSpPr>
          <p:cNvPr id="3" name="Content Placeholder 2">
            <a:extLst>
              <a:ext uri="{FF2B5EF4-FFF2-40B4-BE49-F238E27FC236}">
                <a16:creationId xmlns:a16="http://schemas.microsoft.com/office/drawing/2014/main" id="{4F1D7312-B1FB-403C-B1A2-6A6475514C5E}"/>
              </a:ext>
            </a:extLst>
          </p:cNvPr>
          <p:cNvSpPr>
            <a:spLocks noGrp="1"/>
          </p:cNvSpPr>
          <p:nvPr>
            <p:ph idx="4294967295"/>
          </p:nvPr>
        </p:nvSpPr>
        <p:spPr>
          <a:xfrm>
            <a:off x="5892188" y="2141538"/>
            <a:ext cx="5958227" cy="4351337"/>
          </a:xfrm>
        </p:spPr>
        <p:txBody>
          <a:bodyPr>
            <a:normAutofit/>
          </a:bodyPr>
          <a:lstStyle/>
          <a:p>
            <a:pPr>
              <a:lnSpc>
                <a:spcPct val="100000"/>
              </a:lnSpc>
            </a:pPr>
            <a:r>
              <a:rPr lang="en-US" sz="2200" noProof="0" dirty="0">
                <a:latin typeface="Segoe UI" panose="020B0502040204020203" pitchFamily="34" charset="0"/>
                <a:cs typeface="Segoe UI" panose="020B0502040204020203" pitchFamily="34" charset="0"/>
              </a:rPr>
              <a:t>The original Virtual </a:t>
            </a:r>
            <a:r>
              <a:rPr lang="en-US" sz="2200" dirty="0">
                <a:latin typeface="Segoe UI" panose="020B0502040204020203" pitchFamily="34" charset="0"/>
                <a:cs typeface="Segoe UI" panose="020B0502040204020203" pitchFamily="34" charset="0"/>
              </a:rPr>
              <a:t>M</a:t>
            </a:r>
            <a:r>
              <a:rPr lang="en-US" sz="2200" noProof="0" dirty="0" err="1">
                <a:latin typeface="Segoe UI" panose="020B0502040204020203" pitchFamily="34" charset="0"/>
                <a:cs typeface="Segoe UI" panose="020B0502040204020203" pitchFamily="34" charset="0"/>
              </a:rPr>
              <a:t>achine</a:t>
            </a:r>
            <a:r>
              <a:rPr lang="en-US" sz="2200" noProof="0" dirty="0">
                <a:latin typeface="Segoe UI" panose="020B0502040204020203" pitchFamily="34" charset="0"/>
                <a:cs typeface="Segoe UI" panose="020B0502040204020203" pitchFamily="34" charset="0"/>
              </a:rPr>
              <a:t>, including the local disk, is deleted, and the configurations and associated resources are transferred to a new Virtual </a:t>
            </a:r>
            <a:r>
              <a:rPr lang="en-US" sz="2200" dirty="0">
                <a:latin typeface="Segoe UI" panose="020B0502040204020203" pitchFamily="34" charset="0"/>
                <a:cs typeface="Segoe UI" panose="020B0502040204020203" pitchFamily="34" charset="0"/>
              </a:rPr>
              <a:t>M</a:t>
            </a:r>
            <a:r>
              <a:rPr lang="en-US" sz="2200" noProof="0" dirty="0" err="1">
                <a:latin typeface="Segoe UI" panose="020B0502040204020203" pitchFamily="34" charset="0"/>
                <a:cs typeface="Segoe UI" panose="020B0502040204020203" pitchFamily="34" charset="0"/>
              </a:rPr>
              <a:t>achine</a:t>
            </a:r>
            <a:r>
              <a:rPr lang="en-US" sz="2200" noProof="0" dirty="0">
                <a:latin typeface="Segoe UI" panose="020B0502040204020203" pitchFamily="34" charset="0"/>
                <a:cs typeface="Segoe UI" panose="020B0502040204020203" pitchFamily="34" charset="0"/>
              </a:rPr>
              <a:t> of the same size on a new host.</a:t>
            </a:r>
          </a:p>
          <a:p>
            <a:pPr>
              <a:lnSpc>
                <a:spcPct val="100000"/>
              </a:lnSpc>
            </a:pPr>
            <a:r>
              <a:rPr lang="en-US" sz="2200" noProof="0" dirty="0">
                <a:latin typeface="Segoe UI" panose="020B0502040204020203" pitchFamily="34" charset="0"/>
                <a:cs typeface="Segoe UI" panose="020B0502040204020203" pitchFamily="34" charset="0"/>
              </a:rPr>
              <a:t>This operation can be completed on Linux Virtual </a:t>
            </a:r>
            <a:r>
              <a:rPr lang="en-US" sz="2200" dirty="0">
                <a:latin typeface="Segoe UI" panose="020B0502040204020203" pitchFamily="34" charset="0"/>
                <a:cs typeface="Segoe UI" panose="020B0502040204020203" pitchFamily="34" charset="0"/>
              </a:rPr>
              <a:t>M</a:t>
            </a:r>
            <a:r>
              <a:rPr lang="en-US" sz="2200" noProof="0" dirty="0" err="1">
                <a:latin typeface="Segoe UI" panose="020B0502040204020203" pitchFamily="34" charset="0"/>
                <a:cs typeface="Segoe UI" panose="020B0502040204020203" pitchFamily="34" charset="0"/>
              </a:rPr>
              <a:t>achines</a:t>
            </a:r>
            <a:r>
              <a:rPr lang="en-US" sz="2200" noProof="0" dirty="0">
                <a:latin typeface="Segoe UI" panose="020B0502040204020203" pitchFamily="34" charset="0"/>
                <a:cs typeface="Segoe UI" panose="020B0502040204020203" pitchFamily="34" charset="0"/>
              </a:rPr>
              <a:t> through the Azure command line interface (CLI), on Windows through Azure PowerShell, or through the Azure portal for both. </a:t>
            </a:r>
          </a:p>
          <a:p>
            <a:pPr marL="0" indent="0">
              <a:buNone/>
            </a:pPr>
            <a:endParaRPr lang="en-US" sz="2200" noProof="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94191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CC25F-1076-4354-91F0-FCBE5DF32B85}"/>
              </a:ext>
            </a:extLst>
          </p:cNvPr>
          <p:cNvSpPr>
            <a:spLocks noGrp="1"/>
          </p:cNvSpPr>
          <p:nvPr>
            <p:ph type="title"/>
          </p:nvPr>
        </p:nvSpPr>
        <p:spPr/>
        <p:txBody>
          <a:bodyPr/>
          <a:lstStyle/>
          <a:p>
            <a:pPr algn="ctr"/>
            <a:r>
              <a:rPr lang="en-US" noProof="0" dirty="0"/>
              <a:t>Re-Deploying </a:t>
            </a:r>
            <a:r>
              <a:rPr lang="en-US" dirty="0"/>
              <a:t>V</a:t>
            </a:r>
            <a:r>
              <a:rPr lang="en-US" noProof="0" dirty="0" err="1"/>
              <a:t>irtual</a:t>
            </a:r>
            <a:r>
              <a:rPr lang="en-US" noProof="0" dirty="0"/>
              <a:t> </a:t>
            </a:r>
            <a:r>
              <a:rPr lang="en-US" dirty="0"/>
              <a:t>M</a:t>
            </a:r>
            <a:r>
              <a:rPr lang="en-US" noProof="0" dirty="0" err="1"/>
              <a:t>achines</a:t>
            </a:r>
            <a:endParaRPr lang="en-US" noProof="0" dirty="0"/>
          </a:p>
        </p:txBody>
      </p:sp>
      <p:pic>
        <p:nvPicPr>
          <p:cNvPr id="8" name="Picture 7">
            <a:extLst>
              <a:ext uri="{FF2B5EF4-FFF2-40B4-BE49-F238E27FC236}">
                <a16:creationId xmlns:a16="http://schemas.microsoft.com/office/drawing/2014/main" id="{E1702FF0-9C9E-4445-BED3-E390ADDEEC3A}"/>
              </a:ext>
            </a:extLst>
          </p:cNvPr>
          <p:cNvPicPr>
            <a:picLocks noChangeAspect="1"/>
          </p:cNvPicPr>
          <p:nvPr/>
        </p:nvPicPr>
        <p:blipFill rotWithShape="1">
          <a:blip r:embed="rId3"/>
          <a:srcRect r="29636"/>
          <a:stretch/>
        </p:blipFill>
        <p:spPr>
          <a:xfrm>
            <a:off x="7964269" y="2543238"/>
            <a:ext cx="3485633" cy="885761"/>
          </a:xfrm>
          <a:prstGeom prst="rect">
            <a:avLst/>
          </a:prstGeom>
        </p:spPr>
      </p:pic>
      <p:pic>
        <p:nvPicPr>
          <p:cNvPr id="10" name="Picture 9">
            <a:extLst>
              <a:ext uri="{FF2B5EF4-FFF2-40B4-BE49-F238E27FC236}">
                <a16:creationId xmlns:a16="http://schemas.microsoft.com/office/drawing/2014/main" id="{61E61F01-3BC7-4752-8C4E-E6506DDD377E}"/>
              </a:ext>
            </a:extLst>
          </p:cNvPr>
          <p:cNvPicPr>
            <a:picLocks noChangeAspect="1"/>
          </p:cNvPicPr>
          <p:nvPr/>
        </p:nvPicPr>
        <p:blipFill>
          <a:blip r:embed="rId4"/>
          <a:stretch>
            <a:fillRect/>
          </a:stretch>
        </p:blipFill>
        <p:spPr>
          <a:xfrm>
            <a:off x="7964269" y="3863272"/>
            <a:ext cx="3485633" cy="836553"/>
          </a:xfrm>
          <a:prstGeom prst="rect">
            <a:avLst/>
          </a:prstGeom>
        </p:spPr>
      </p:pic>
      <p:pic>
        <p:nvPicPr>
          <p:cNvPr id="12" name="Picture 11">
            <a:extLst>
              <a:ext uri="{FF2B5EF4-FFF2-40B4-BE49-F238E27FC236}">
                <a16:creationId xmlns:a16="http://schemas.microsoft.com/office/drawing/2014/main" id="{B6B5CBD4-443A-48DF-B913-CDD054866DC7}"/>
              </a:ext>
            </a:extLst>
          </p:cNvPr>
          <p:cNvPicPr>
            <a:picLocks noChangeAspect="1"/>
          </p:cNvPicPr>
          <p:nvPr/>
        </p:nvPicPr>
        <p:blipFill>
          <a:blip r:embed="rId5"/>
          <a:stretch>
            <a:fillRect/>
          </a:stretch>
        </p:blipFill>
        <p:spPr>
          <a:xfrm>
            <a:off x="5102053" y="2079399"/>
            <a:ext cx="2766114" cy="3584964"/>
          </a:xfrm>
          <a:prstGeom prst="rect">
            <a:avLst/>
          </a:prstGeom>
        </p:spPr>
      </p:pic>
      <p:sp>
        <p:nvSpPr>
          <p:cNvPr id="16" name="TextBox 15">
            <a:extLst>
              <a:ext uri="{FF2B5EF4-FFF2-40B4-BE49-F238E27FC236}">
                <a16:creationId xmlns:a16="http://schemas.microsoft.com/office/drawing/2014/main" id="{31457203-6B7E-4D40-BC7C-25273F55E687}"/>
              </a:ext>
            </a:extLst>
          </p:cNvPr>
          <p:cNvSpPr txBox="1"/>
          <p:nvPr/>
        </p:nvSpPr>
        <p:spPr>
          <a:xfrm>
            <a:off x="742098" y="2079399"/>
            <a:ext cx="3870278" cy="3416320"/>
          </a:xfrm>
          <a:prstGeom prst="rect">
            <a:avLst/>
          </a:prstGeom>
          <a:noFill/>
        </p:spPr>
        <p:txBody>
          <a:bodyPr wrap="square">
            <a:spAutoFit/>
          </a:bodyPr>
          <a:lstStyle/>
          <a:p>
            <a:r>
              <a:rPr lang="en-US" sz="2400" dirty="0">
                <a:latin typeface="Segoe UI" panose="020B0502040204020203" pitchFamily="34" charset="0"/>
                <a:cs typeface="Segoe UI" panose="020B0502040204020203" pitchFamily="34" charset="0"/>
              </a:rPr>
              <a:t>When users redeploy a VM, Azure will shut down the VM, move the VM to a new node within the Azure infrastructure, and then power it back on, retaining all user configuration options and associated resources.</a:t>
            </a:r>
          </a:p>
        </p:txBody>
      </p:sp>
    </p:spTree>
    <p:extLst>
      <p:ext uri="{BB962C8B-B14F-4D97-AF65-F5344CB8AC3E}">
        <p14:creationId xmlns:p14="http://schemas.microsoft.com/office/powerpoint/2010/main" val="4176033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E4ED4-2FA0-4B57-99F9-61718DE036DF}"/>
              </a:ext>
            </a:extLst>
          </p:cNvPr>
          <p:cNvSpPr>
            <a:spLocks noGrp="1"/>
          </p:cNvSpPr>
          <p:nvPr>
            <p:ph type="title"/>
          </p:nvPr>
        </p:nvSpPr>
        <p:spPr/>
        <p:txBody>
          <a:bodyPr/>
          <a:lstStyle/>
          <a:p>
            <a:pPr algn="ctr"/>
            <a:r>
              <a:rPr lang="en-US" noProof="0" dirty="0"/>
              <a:t>Configure High Availability for</a:t>
            </a:r>
            <a:br>
              <a:rPr lang="en-US" noProof="0" dirty="0"/>
            </a:br>
            <a:r>
              <a:rPr lang="en-US" noProof="0" dirty="0"/>
              <a:t>Virtual </a:t>
            </a:r>
            <a:r>
              <a:rPr lang="en-US" dirty="0"/>
              <a:t>M</a:t>
            </a:r>
            <a:r>
              <a:rPr lang="en-US" noProof="0" dirty="0" err="1"/>
              <a:t>achines</a:t>
            </a:r>
            <a:endParaRPr lang="en-US" noProof="0" dirty="0"/>
          </a:p>
        </p:txBody>
      </p:sp>
      <p:sp>
        <p:nvSpPr>
          <p:cNvPr id="3" name="Content Placeholder 2">
            <a:extLst>
              <a:ext uri="{FF2B5EF4-FFF2-40B4-BE49-F238E27FC236}">
                <a16:creationId xmlns:a16="http://schemas.microsoft.com/office/drawing/2014/main" id="{149533CA-4AED-45BC-A813-44379905C33D}"/>
              </a:ext>
            </a:extLst>
          </p:cNvPr>
          <p:cNvSpPr>
            <a:spLocks noGrp="1"/>
          </p:cNvSpPr>
          <p:nvPr>
            <p:ph idx="1"/>
          </p:nvPr>
        </p:nvSpPr>
        <p:spPr>
          <a:xfrm>
            <a:off x="838200" y="2141537"/>
            <a:ext cx="10515600" cy="4351338"/>
          </a:xfrm>
        </p:spPr>
        <p:txBody>
          <a:bodyPr/>
          <a:lstStyle/>
          <a:p>
            <a:pPr marL="0" indent="0">
              <a:lnSpc>
                <a:spcPct val="100000"/>
              </a:lnSpc>
              <a:spcBef>
                <a:spcPts val="0"/>
              </a:spcBef>
              <a:spcAft>
                <a:spcPts val="1200"/>
              </a:spcAft>
              <a:buNone/>
            </a:pPr>
            <a:r>
              <a:rPr lang="en-US" sz="2400" noProof="0" dirty="0"/>
              <a:t>Workloads are typically spread across different virtual machines to gain high throughput, performance, and to create redundancy in case a VM is impacted due to an update or other event.</a:t>
            </a:r>
          </a:p>
          <a:p>
            <a:pPr>
              <a:lnSpc>
                <a:spcPct val="100000"/>
              </a:lnSpc>
            </a:pPr>
            <a:r>
              <a:rPr lang="en-US" sz="2400" noProof="0" dirty="0">
                <a:effectLst/>
              </a:rPr>
              <a:t>Availability Sets</a:t>
            </a:r>
          </a:p>
          <a:p>
            <a:pPr>
              <a:lnSpc>
                <a:spcPct val="100000"/>
              </a:lnSpc>
            </a:pPr>
            <a:r>
              <a:rPr lang="en-US" sz="2400" noProof="0" dirty="0">
                <a:effectLst/>
              </a:rPr>
              <a:t>Availability Zones</a:t>
            </a:r>
          </a:p>
          <a:p>
            <a:pPr>
              <a:lnSpc>
                <a:spcPct val="100000"/>
              </a:lnSpc>
            </a:pPr>
            <a:r>
              <a:rPr lang="en-US" sz="2400" noProof="0" dirty="0">
                <a:effectLst/>
              </a:rPr>
              <a:t>Virtual Machines Scale Sets</a:t>
            </a:r>
          </a:p>
          <a:p>
            <a:endParaRPr lang="en-US" b="1" i="0" noProof="0" dirty="0">
              <a:solidFill>
                <a:srgbClr val="E3E3E3"/>
              </a:solidFill>
              <a:effectLst/>
            </a:endParaRPr>
          </a:p>
          <a:p>
            <a:endParaRPr lang="en-US" noProof="0" dirty="0"/>
          </a:p>
        </p:txBody>
      </p:sp>
    </p:spTree>
    <p:extLst>
      <p:ext uri="{BB962C8B-B14F-4D97-AF65-F5344CB8AC3E}">
        <p14:creationId xmlns:p14="http://schemas.microsoft.com/office/powerpoint/2010/main" val="2922013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F55FF-CD0E-4BA5-9991-550E500E8DAF}"/>
              </a:ext>
            </a:extLst>
          </p:cNvPr>
          <p:cNvSpPr>
            <a:spLocks noGrp="1"/>
          </p:cNvSpPr>
          <p:nvPr>
            <p:ph type="title"/>
          </p:nvPr>
        </p:nvSpPr>
        <p:spPr/>
        <p:txBody>
          <a:bodyPr/>
          <a:lstStyle/>
          <a:p>
            <a:pPr algn="ctr"/>
            <a:r>
              <a:rPr lang="en-US" noProof="0" dirty="0"/>
              <a:t>Availability Sets</a:t>
            </a:r>
          </a:p>
        </p:txBody>
      </p:sp>
      <p:sp>
        <p:nvSpPr>
          <p:cNvPr id="3" name="Content Placeholder 2">
            <a:extLst>
              <a:ext uri="{FF2B5EF4-FFF2-40B4-BE49-F238E27FC236}">
                <a16:creationId xmlns:a16="http://schemas.microsoft.com/office/drawing/2014/main" id="{00C163BD-A2AF-4C04-9BF3-EA9672C545D6}"/>
              </a:ext>
            </a:extLst>
          </p:cNvPr>
          <p:cNvSpPr>
            <a:spLocks noGrp="1"/>
          </p:cNvSpPr>
          <p:nvPr>
            <p:ph idx="1"/>
          </p:nvPr>
        </p:nvSpPr>
        <p:spPr>
          <a:xfrm>
            <a:off x="838199" y="1564882"/>
            <a:ext cx="10515600" cy="1644688"/>
          </a:xfrm>
        </p:spPr>
        <p:txBody>
          <a:bodyPr>
            <a:normAutofit lnSpcReduction="10000"/>
          </a:bodyPr>
          <a:lstStyle/>
          <a:p>
            <a:pPr marL="0" indent="0" algn="just">
              <a:buNone/>
            </a:pPr>
            <a:r>
              <a:rPr lang="en-US" sz="2400" noProof="0" dirty="0"/>
              <a:t>An availability set is a logical grouping of the VMs in Azure, this allows the cloud to understand how a user’s application is built to provide for redundancy and availability. It’s recommended that two or more VMs are created within an availability set to provide for a highly available application and to meet the 99.95% Azure SLA.</a:t>
            </a:r>
          </a:p>
        </p:txBody>
      </p:sp>
      <p:pic>
        <p:nvPicPr>
          <p:cNvPr id="29" name="Picture 28">
            <a:extLst>
              <a:ext uri="{FF2B5EF4-FFF2-40B4-BE49-F238E27FC236}">
                <a16:creationId xmlns:a16="http://schemas.microsoft.com/office/drawing/2014/main" id="{827CF2DB-78F1-4CB0-A1B8-4029087BA00D}"/>
              </a:ext>
            </a:extLst>
          </p:cNvPr>
          <p:cNvPicPr>
            <a:picLocks noChangeAspect="1"/>
          </p:cNvPicPr>
          <p:nvPr/>
        </p:nvPicPr>
        <p:blipFill>
          <a:blip r:embed="rId3"/>
          <a:stretch>
            <a:fillRect/>
          </a:stretch>
        </p:blipFill>
        <p:spPr>
          <a:xfrm>
            <a:off x="3155576" y="3209570"/>
            <a:ext cx="5880845" cy="3106861"/>
          </a:xfrm>
          <a:prstGeom prst="rect">
            <a:avLst/>
          </a:prstGeom>
        </p:spPr>
      </p:pic>
    </p:spTree>
    <p:extLst>
      <p:ext uri="{BB962C8B-B14F-4D97-AF65-F5344CB8AC3E}">
        <p14:creationId xmlns:p14="http://schemas.microsoft.com/office/powerpoint/2010/main" val="3799106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62EE8-4712-4AD2-A391-D9071E7EA984}"/>
              </a:ext>
            </a:extLst>
          </p:cNvPr>
          <p:cNvSpPr>
            <a:spLocks noGrp="1"/>
          </p:cNvSpPr>
          <p:nvPr>
            <p:ph type="title"/>
          </p:nvPr>
        </p:nvSpPr>
        <p:spPr>
          <a:xfrm>
            <a:off x="838200" y="136505"/>
            <a:ext cx="10515600" cy="1325563"/>
          </a:xfrm>
        </p:spPr>
        <p:txBody>
          <a:bodyPr/>
          <a:lstStyle/>
          <a:p>
            <a:pPr algn="ctr"/>
            <a:r>
              <a:rPr lang="en-US" noProof="0" dirty="0"/>
              <a:t>Azure Managed Disks in Availability Set</a:t>
            </a:r>
          </a:p>
        </p:txBody>
      </p:sp>
      <p:sp>
        <p:nvSpPr>
          <p:cNvPr id="3" name="Content Placeholder 2">
            <a:extLst>
              <a:ext uri="{FF2B5EF4-FFF2-40B4-BE49-F238E27FC236}">
                <a16:creationId xmlns:a16="http://schemas.microsoft.com/office/drawing/2014/main" id="{9240B5BA-B95A-4C7E-8C4D-8506DE3BB631}"/>
              </a:ext>
            </a:extLst>
          </p:cNvPr>
          <p:cNvSpPr>
            <a:spLocks noGrp="1"/>
          </p:cNvSpPr>
          <p:nvPr>
            <p:ph idx="1"/>
          </p:nvPr>
        </p:nvSpPr>
        <p:spPr>
          <a:xfrm>
            <a:off x="838200" y="1319360"/>
            <a:ext cx="10515600" cy="1840690"/>
          </a:xfrm>
        </p:spPr>
        <p:txBody>
          <a:bodyPr>
            <a:noAutofit/>
          </a:bodyPr>
          <a:lstStyle/>
          <a:p>
            <a:pPr marL="0" indent="0" algn="just">
              <a:buNone/>
            </a:pPr>
            <a:r>
              <a:rPr lang="en-US" sz="2400" noProof="0" dirty="0"/>
              <a:t>In the VMs using Azure Managed Disks, the VMs are aligned with managed disk fault domains when using a managed availability set. </a:t>
            </a:r>
          </a:p>
          <a:p>
            <a:pPr marL="0" indent="0" algn="just">
              <a:buNone/>
            </a:pPr>
            <a:r>
              <a:rPr lang="en-US" sz="2400" noProof="0" dirty="0"/>
              <a:t>This alignment ensures that all the managed disks attached to a VM are within the same managed disk fault domain.</a:t>
            </a:r>
          </a:p>
        </p:txBody>
      </p:sp>
      <p:pic>
        <p:nvPicPr>
          <p:cNvPr id="23" name="Picture 22">
            <a:extLst>
              <a:ext uri="{FF2B5EF4-FFF2-40B4-BE49-F238E27FC236}">
                <a16:creationId xmlns:a16="http://schemas.microsoft.com/office/drawing/2014/main" id="{91F40D95-2FE3-4C11-83A9-8882221094B6}"/>
              </a:ext>
            </a:extLst>
          </p:cNvPr>
          <p:cNvPicPr>
            <a:picLocks noChangeAspect="1"/>
          </p:cNvPicPr>
          <p:nvPr/>
        </p:nvPicPr>
        <p:blipFill>
          <a:blip r:embed="rId3"/>
          <a:stretch>
            <a:fillRect/>
          </a:stretch>
        </p:blipFill>
        <p:spPr>
          <a:xfrm>
            <a:off x="2510129" y="3017341"/>
            <a:ext cx="7171742" cy="3221959"/>
          </a:xfrm>
          <a:prstGeom prst="rect">
            <a:avLst/>
          </a:prstGeom>
        </p:spPr>
      </p:pic>
    </p:spTree>
    <p:extLst>
      <p:ext uri="{BB962C8B-B14F-4D97-AF65-F5344CB8AC3E}">
        <p14:creationId xmlns:p14="http://schemas.microsoft.com/office/powerpoint/2010/main" val="594713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05877-9D3D-4A94-805D-090AAFDE162E}"/>
              </a:ext>
            </a:extLst>
          </p:cNvPr>
          <p:cNvSpPr>
            <a:spLocks noGrp="1"/>
          </p:cNvSpPr>
          <p:nvPr>
            <p:ph type="title"/>
          </p:nvPr>
        </p:nvSpPr>
        <p:spPr/>
        <p:txBody>
          <a:bodyPr/>
          <a:lstStyle/>
          <a:p>
            <a:r>
              <a:rPr lang="en-US" dirty="0"/>
              <a:t>Lesson 1 – Virtual Machines</a:t>
            </a:r>
          </a:p>
        </p:txBody>
      </p:sp>
    </p:spTree>
    <p:extLst>
      <p:ext uri="{BB962C8B-B14F-4D97-AF65-F5344CB8AC3E}">
        <p14:creationId xmlns:p14="http://schemas.microsoft.com/office/powerpoint/2010/main" val="15779200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63B78-9C8D-44C0-84C1-E694E7A8B04B}"/>
              </a:ext>
            </a:extLst>
          </p:cNvPr>
          <p:cNvSpPr>
            <a:spLocks noGrp="1"/>
          </p:cNvSpPr>
          <p:nvPr>
            <p:ph type="title"/>
          </p:nvPr>
        </p:nvSpPr>
        <p:spPr>
          <a:xfrm>
            <a:off x="838200" y="171252"/>
            <a:ext cx="10515600" cy="1325563"/>
          </a:xfrm>
        </p:spPr>
        <p:txBody>
          <a:bodyPr/>
          <a:lstStyle/>
          <a:p>
            <a:pPr algn="ctr"/>
            <a:r>
              <a:rPr lang="en-US" noProof="0" dirty="0"/>
              <a:t>Availability Zones</a:t>
            </a:r>
          </a:p>
        </p:txBody>
      </p:sp>
      <p:sp>
        <p:nvSpPr>
          <p:cNvPr id="3" name="Content Placeholder 2">
            <a:extLst>
              <a:ext uri="{FF2B5EF4-FFF2-40B4-BE49-F238E27FC236}">
                <a16:creationId xmlns:a16="http://schemas.microsoft.com/office/drawing/2014/main" id="{6B4FF573-4CBD-4818-B395-716775CB05D4}"/>
              </a:ext>
            </a:extLst>
          </p:cNvPr>
          <p:cNvSpPr>
            <a:spLocks noGrp="1"/>
          </p:cNvSpPr>
          <p:nvPr>
            <p:ph idx="1"/>
          </p:nvPr>
        </p:nvSpPr>
        <p:spPr>
          <a:xfrm>
            <a:off x="1404013" y="1496815"/>
            <a:ext cx="9383973" cy="1424350"/>
          </a:xfrm>
        </p:spPr>
        <p:txBody>
          <a:bodyPr>
            <a:noAutofit/>
          </a:bodyPr>
          <a:lstStyle/>
          <a:p>
            <a:pPr algn="just"/>
            <a:r>
              <a:rPr lang="en-US" sz="2400" noProof="0" dirty="0"/>
              <a:t>An Availability Zone is a physically separate zone within an Azure region. </a:t>
            </a:r>
          </a:p>
          <a:p>
            <a:pPr algn="just"/>
            <a:r>
              <a:rPr lang="en-US" sz="2400" noProof="0" dirty="0"/>
              <a:t>There are </a:t>
            </a:r>
            <a:r>
              <a:rPr lang="en-US" sz="2400" dirty="0"/>
              <a:t>3</a:t>
            </a:r>
            <a:r>
              <a:rPr lang="en-US" sz="2400" noProof="0" dirty="0"/>
              <a:t> Availability Zones per supported Azure region.</a:t>
            </a:r>
          </a:p>
        </p:txBody>
      </p:sp>
      <p:pic>
        <p:nvPicPr>
          <p:cNvPr id="26" name="Picture 25">
            <a:extLst>
              <a:ext uri="{FF2B5EF4-FFF2-40B4-BE49-F238E27FC236}">
                <a16:creationId xmlns:a16="http://schemas.microsoft.com/office/drawing/2014/main" id="{9CD4EDEB-9477-4A92-ADB1-A41B1D332BBD}"/>
              </a:ext>
            </a:extLst>
          </p:cNvPr>
          <p:cNvPicPr>
            <a:picLocks noChangeAspect="1"/>
          </p:cNvPicPr>
          <p:nvPr/>
        </p:nvPicPr>
        <p:blipFill>
          <a:blip r:embed="rId2"/>
          <a:stretch>
            <a:fillRect/>
          </a:stretch>
        </p:blipFill>
        <p:spPr>
          <a:xfrm>
            <a:off x="2685573" y="2921165"/>
            <a:ext cx="6820852" cy="3353268"/>
          </a:xfrm>
          <a:prstGeom prst="rect">
            <a:avLst/>
          </a:prstGeom>
        </p:spPr>
      </p:pic>
    </p:spTree>
    <p:extLst>
      <p:ext uri="{BB962C8B-B14F-4D97-AF65-F5344CB8AC3E}">
        <p14:creationId xmlns:p14="http://schemas.microsoft.com/office/powerpoint/2010/main" val="41198500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E1A70-9DC0-4CA7-9D06-0103473999B4}"/>
              </a:ext>
            </a:extLst>
          </p:cNvPr>
          <p:cNvSpPr>
            <a:spLocks noGrp="1"/>
          </p:cNvSpPr>
          <p:nvPr>
            <p:ph type="title"/>
          </p:nvPr>
        </p:nvSpPr>
        <p:spPr>
          <a:xfrm>
            <a:off x="838200" y="122754"/>
            <a:ext cx="10515600" cy="1325563"/>
          </a:xfrm>
        </p:spPr>
        <p:txBody>
          <a:bodyPr/>
          <a:lstStyle/>
          <a:p>
            <a:pPr algn="ctr"/>
            <a:r>
              <a:rPr lang="en-US" noProof="0" dirty="0"/>
              <a:t>Virtual Machine Scale Sets</a:t>
            </a:r>
          </a:p>
        </p:txBody>
      </p:sp>
      <p:sp>
        <p:nvSpPr>
          <p:cNvPr id="3" name="Content Placeholder 2">
            <a:extLst>
              <a:ext uri="{FF2B5EF4-FFF2-40B4-BE49-F238E27FC236}">
                <a16:creationId xmlns:a16="http://schemas.microsoft.com/office/drawing/2014/main" id="{4BB2FC3A-DDFB-4851-8C40-F5493F1D0983}"/>
              </a:ext>
            </a:extLst>
          </p:cNvPr>
          <p:cNvSpPr>
            <a:spLocks noGrp="1"/>
          </p:cNvSpPr>
          <p:nvPr>
            <p:ph idx="1"/>
          </p:nvPr>
        </p:nvSpPr>
        <p:spPr>
          <a:xfrm>
            <a:off x="838200" y="1448317"/>
            <a:ext cx="10515600" cy="2077101"/>
          </a:xfrm>
        </p:spPr>
        <p:txBody>
          <a:bodyPr>
            <a:noAutofit/>
          </a:bodyPr>
          <a:lstStyle/>
          <a:p>
            <a:pPr algn="just">
              <a:lnSpc>
                <a:spcPct val="100000"/>
              </a:lnSpc>
            </a:pPr>
            <a:r>
              <a:rPr lang="en-US" sz="2200" noProof="0" dirty="0"/>
              <a:t>Azure Virtual </a:t>
            </a:r>
            <a:r>
              <a:rPr lang="en-US" sz="2200" dirty="0"/>
              <a:t>M</a:t>
            </a:r>
            <a:r>
              <a:rPr lang="en-US" sz="2200" noProof="0" dirty="0" err="1"/>
              <a:t>achine</a:t>
            </a:r>
            <a:r>
              <a:rPr lang="en-US" sz="2200" noProof="0" dirty="0"/>
              <a:t> scale sets let </a:t>
            </a:r>
            <a:r>
              <a:rPr lang="en-US" sz="2200" dirty="0"/>
              <a:t>users</a:t>
            </a:r>
            <a:r>
              <a:rPr lang="en-US" sz="2200" noProof="0" dirty="0"/>
              <a:t> create and manage a group of load balanced VMs. The number of VM instances can be set to automatically increase or decrease in response to demand or a defined schedule. </a:t>
            </a:r>
          </a:p>
          <a:p>
            <a:pPr algn="just">
              <a:lnSpc>
                <a:spcPct val="100000"/>
              </a:lnSpc>
            </a:pPr>
            <a:r>
              <a:rPr lang="en-US" sz="2200" noProof="0" dirty="0"/>
              <a:t>Scale sets provide high availability to </a:t>
            </a:r>
            <a:r>
              <a:rPr lang="en-US" sz="2200" dirty="0"/>
              <a:t>user</a:t>
            </a:r>
            <a:r>
              <a:rPr lang="en-US" sz="2200" noProof="0" dirty="0"/>
              <a:t> applications, and allow </a:t>
            </a:r>
            <a:r>
              <a:rPr lang="en-US" sz="2200" dirty="0"/>
              <a:t>users</a:t>
            </a:r>
            <a:r>
              <a:rPr lang="en-US" sz="2200" noProof="0" dirty="0"/>
              <a:t> to centrally manage, configure, and update many VMs.</a:t>
            </a:r>
          </a:p>
        </p:txBody>
      </p:sp>
      <p:pic>
        <p:nvPicPr>
          <p:cNvPr id="18" name="Picture 17">
            <a:extLst>
              <a:ext uri="{FF2B5EF4-FFF2-40B4-BE49-F238E27FC236}">
                <a16:creationId xmlns:a16="http://schemas.microsoft.com/office/drawing/2014/main" id="{6B1A93FC-952E-49EB-9592-0EB9E3F7286E}"/>
              </a:ext>
            </a:extLst>
          </p:cNvPr>
          <p:cNvPicPr>
            <a:picLocks noChangeAspect="1"/>
          </p:cNvPicPr>
          <p:nvPr/>
        </p:nvPicPr>
        <p:blipFill>
          <a:blip r:embed="rId3"/>
          <a:stretch>
            <a:fillRect/>
          </a:stretch>
        </p:blipFill>
        <p:spPr>
          <a:xfrm>
            <a:off x="1675783" y="3899480"/>
            <a:ext cx="8840434" cy="2429214"/>
          </a:xfrm>
          <a:prstGeom prst="rect">
            <a:avLst/>
          </a:prstGeom>
        </p:spPr>
      </p:pic>
    </p:spTree>
    <p:extLst>
      <p:ext uri="{BB962C8B-B14F-4D97-AF65-F5344CB8AC3E}">
        <p14:creationId xmlns:p14="http://schemas.microsoft.com/office/powerpoint/2010/main" val="18085022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B07E1-9659-42B4-96D7-7B47E827F785}"/>
              </a:ext>
            </a:extLst>
          </p:cNvPr>
          <p:cNvSpPr>
            <a:spLocks noGrp="1"/>
          </p:cNvSpPr>
          <p:nvPr>
            <p:ph type="title"/>
          </p:nvPr>
        </p:nvSpPr>
        <p:spPr>
          <a:xfrm>
            <a:off x="945205" y="325367"/>
            <a:ext cx="10515600" cy="2033520"/>
          </a:xfrm>
        </p:spPr>
        <p:txBody>
          <a:bodyPr>
            <a:normAutofit/>
          </a:bodyPr>
          <a:lstStyle/>
          <a:p>
            <a:r>
              <a:rPr lang="en-US" dirty="0"/>
              <a:t>Lesson 2 – Automate Deployment &amp; Configuration </a:t>
            </a:r>
          </a:p>
        </p:txBody>
      </p:sp>
    </p:spTree>
    <p:extLst>
      <p:ext uri="{BB962C8B-B14F-4D97-AF65-F5344CB8AC3E}">
        <p14:creationId xmlns:p14="http://schemas.microsoft.com/office/powerpoint/2010/main" val="1055239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89127-A5E8-42B4-B8C5-1586FD6166BA}"/>
              </a:ext>
            </a:extLst>
          </p:cNvPr>
          <p:cNvSpPr>
            <a:spLocks noGrp="1"/>
          </p:cNvSpPr>
          <p:nvPr>
            <p:ph type="title"/>
          </p:nvPr>
        </p:nvSpPr>
        <p:spPr>
          <a:xfrm>
            <a:off x="838200" y="103455"/>
            <a:ext cx="10515600" cy="1325563"/>
          </a:xfrm>
        </p:spPr>
        <p:txBody>
          <a:bodyPr/>
          <a:lstStyle/>
          <a:p>
            <a:pPr algn="ctr"/>
            <a:r>
              <a:rPr lang="en-US" noProof="0" dirty="0"/>
              <a:t>Azure Resource Management </a:t>
            </a:r>
            <a:r>
              <a:rPr lang="en-US" dirty="0"/>
              <a:t>T</a:t>
            </a:r>
            <a:r>
              <a:rPr lang="en-US" noProof="0" dirty="0" err="1"/>
              <a:t>emplates</a:t>
            </a:r>
            <a:endParaRPr lang="en-US" noProof="0" dirty="0"/>
          </a:p>
        </p:txBody>
      </p:sp>
      <p:sp>
        <p:nvSpPr>
          <p:cNvPr id="3" name="Content Placeholder 2">
            <a:extLst>
              <a:ext uri="{FF2B5EF4-FFF2-40B4-BE49-F238E27FC236}">
                <a16:creationId xmlns:a16="http://schemas.microsoft.com/office/drawing/2014/main" id="{7C097613-D27E-4E97-B9D7-BBFB2CF0FE22}"/>
              </a:ext>
            </a:extLst>
          </p:cNvPr>
          <p:cNvSpPr>
            <a:spLocks noGrp="1"/>
          </p:cNvSpPr>
          <p:nvPr>
            <p:ph idx="1"/>
          </p:nvPr>
        </p:nvSpPr>
        <p:spPr>
          <a:xfrm>
            <a:off x="838200" y="1286148"/>
            <a:ext cx="10515600" cy="1831975"/>
          </a:xfrm>
        </p:spPr>
        <p:txBody>
          <a:bodyPr>
            <a:normAutofit/>
          </a:bodyPr>
          <a:lstStyle/>
          <a:p>
            <a:pPr marL="0" indent="0">
              <a:buNone/>
            </a:pPr>
            <a:r>
              <a:rPr lang="en-US" sz="2000" noProof="0" dirty="0"/>
              <a:t>The template is a JavaScript Object Notation (JSON) file that defines the infrastructure and configuration for </a:t>
            </a:r>
            <a:r>
              <a:rPr lang="en-US" sz="2000" dirty="0"/>
              <a:t>a user’s</a:t>
            </a:r>
            <a:r>
              <a:rPr lang="en-US" sz="2000" noProof="0" dirty="0"/>
              <a:t> project. The template uses declarative syntax, which lets </a:t>
            </a:r>
            <a:r>
              <a:rPr lang="en-US" sz="2000" dirty="0"/>
              <a:t>users</a:t>
            </a:r>
            <a:r>
              <a:rPr lang="en-US" sz="2000" noProof="0" dirty="0"/>
              <a:t> state what </a:t>
            </a:r>
            <a:r>
              <a:rPr lang="en-US" sz="2000" dirty="0"/>
              <a:t>they</a:t>
            </a:r>
            <a:r>
              <a:rPr lang="en-US" sz="2000" noProof="0" dirty="0"/>
              <a:t> intend to deploy without having to write the sequence of programming commands to create it. In the template, </a:t>
            </a:r>
            <a:r>
              <a:rPr lang="en-US" sz="2000" dirty="0"/>
              <a:t>users</a:t>
            </a:r>
            <a:r>
              <a:rPr lang="en-US" sz="2000" noProof="0" dirty="0"/>
              <a:t> specify the resources to deploy and the properties for those resources.</a:t>
            </a:r>
          </a:p>
        </p:txBody>
      </p:sp>
      <p:pic>
        <p:nvPicPr>
          <p:cNvPr id="7" name="Picture 6">
            <a:extLst>
              <a:ext uri="{FF2B5EF4-FFF2-40B4-BE49-F238E27FC236}">
                <a16:creationId xmlns:a16="http://schemas.microsoft.com/office/drawing/2014/main" id="{2751C99B-9E2D-410A-A5F8-18ABAACB9409}"/>
              </a:ext>
            </a:extLst>
          </p:cNvPr>
          <p:cNvPicPr>
            <a:picLocks noChangeAspect="1"/>
          </p:cNvPicPr>
          <p:nvPr/>
        </p:nvPicPr>
        <p:blipFill>
          <a:blip r:embed="rId2"/>
          <a:stretch>
            <a:fillRect/>
          </a:stretch>
        </p:blipFill>
        <p:spPr>
          <a:xfrm>
            <a:off x="1768667" y="2975253"/>
            <a:ext cx="8654666" cy="3328718"/>
          </a:xfrm>
          <a:prstGeom prst="rect">
            <a:avLst/>
          </a:prstGeom>
        </p:spPr>
      </p:pic>
    </p:spTree>
    <p:extLst>
      <p:ext uri="{BB962C8B-B14F-4D97-AF65-F5344CB8AC3E}">
        <p14:creationId xmlns:p14="http://schemas.microsoft.com/office/powerpoint/2010/main" val="104893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31F7C-7B92-40D1-B80F-1F528CD74D91}"/>
              </a:ext>
            </a:extLst>
          </p:cNvPr>
          <p:cNvSpPr>
            <a:spLocks noGrp="1"/>
          </p:cNvSpPr>
          <p:nvPr>
            <p:ph type="title"/>
          </p:nvPr>
        </p:nvSpPr>
        <p:spPr/>
        <p:txBody>
          <a:bodyPr/>
          <a:lstStyle/>
          <a:p>
            <a:pPr algn="ctr"/>
            <a:r>
              <a:rPr lang="en-US" noProof="0" dirty="0"/>
              <a:t>Benefits of Using ARM Templates</a:t>
            </a:r>
          </a:p>
        </p:txBody>
      </p:sp>
      <p:sp>
        <p:nvSpPr>
          <p:cNvPr id="3" name="Content Placeholder 2">
            <a:extLst>
              <a:ext uri="{FF2B5EF4-FFF2-40B4-BE49-F238E27FC236}">
                <a16:creationId xmlns:a16="http://schemas.microsoft.com/office/drawing/2014/main" id="{6D84A751-AEC8-47ED-896B-63BCEC58852B}"/>
              </a:ext>
            </a:extLst>
          </p:cNvPr>
          <p:cNvSpPr>
            <a:spLocks noGrp="1"/>
          </p:cNvSpPr>
          <p:nvPr>
            <p:ph idx="1"/>
          </p:nvPr>
        </p:nvSpPr>
        <p:spPr>
          <a:xfrm>
            <a:off x="745435" y="1511999"/>
            <a:ext cx="3381260" cy="5213445"/>
          </a:xfrm>
        </p:spPr>
        <p:txBody>
          <a:bodyPr>
            <a:noAutofit/>
          </a:bodyPr>
          <a:lstStyle/>
          <a:p>
            <a:pPr>
              <a:lnSpc>
                <a:spcPct val="100000"/>
              </a:lnSpc>
              <a:buFont typeface="Wingdings" panose="05000000000000000000" pitchFamily="2" charset="2"/>
              <a:buChar char="ü"/>
            </a:pPr>
            <a:r>
              <a:rPr lang="en-US" sz="1800" i="0" noProof="0" dirty="0">
                <a:effectLst/>
              </a:rPr>
              <a:t>Declarative Syntax</a:t>
            </a:r>
            <a:endParaRPr lang="en-US" sz="1800" noProof="0" dirty="0"/>
          </a:p>
          <a:p>
            <a:pPr>
              <a:lnSpc>
                <a:spcPct val="100000"/>
              </a:lnSpc>
              <a:buFont typeface="Wingdings" panose="05000000000000000000" pitchFamily="2" charset="2"/>
              <a:buChar char="ü"/>
            </a:pPr>
            <a:r>
              <a:rPr lang="en-US" sz="1800" i="0" noProof="0" dirty="0">
                <a:effectLst/>
              </a:rPr>
              <a:t>Repeatable Results</a:t>
            </a:r>
          </a:p>
          <a:p>
            <a:pPr>
              <a:lnSpc>
                <a:spcPct val="100000"/>
              </a:lnSpc>
              <a:buFont typeface="Wingdings" panose="05000000000000000000" pitchFamily="2" charset="2"/>
              <a:buChar char="ü"/>
            </a:pPr>
            <a:r>
              <a:rPr lang="en-US" sz="1800" i="0" noProof="0" dirty="0">
                <a:effectLst/>
              </a:rPr>
              <a:t>Orchestration</a:t>
            </a:r>
            <a:endParaRPr lang="en-US" sz="1800" noProof="0" dirty="0"/>
          </a:p>
          <a:p>
            <a:pPr>
              <a:lnSpc>
                <a:spcPct val="100000"/>
              </a:lnSpc>
              <a:buFont typeface="Wingdings" panose="05000000000000000000" pitchFamily="2" charset="2"/>
              <a:buChar char="ü"/>
            </a:pPr>
            <a:r>
              <a:rPr lang="en-US" sz="1800" i="0" noProof="0" dirty="0">
                <a:effectLst/>
              </a:rPr>
              <a:t>Modular Files</a:t>
            </a:r>
          </a:p>
          <a:p>
            <a:pPr>
              <a:lnSpc>
                <a:spcPct val="100000"/>
              </a:lnSpc>
              <a:buFont typeface="Wingdings" panose="05000000000000000000" pitchFamily="2" charset="2"/>
              <a:buChar char="ü"/>
            </a:pPr>
            <a:r>
              <a:rPr lang="en-US" sz="1800" i="0" noProof="0" dirty="0">
                <a:effectLst/>
              </a:rPr>
              <a:t>Create any Azure Resource</a:t>
            </a:r>
            <a:endParaRPr lang="en-US" sz="1800" noProof="0" dirty="0"/>
          </a:p>
          <a:p>
            <a:pPr>
              <a:lnSpc>
                <a:spcPct val="100000"/>
              </a:lnSpc>
              <a:buFont typeface="Wingdings" panose="05000000000000000000" pitchFamily="2" charset="2"/>
              <a:buChar char="ü"/>
            </a:pPr>
            <a:r>
              <a:rPr lang="en-US" sz="1800" i="0" noProof="0" dirty="0">
                <a:effectLst/>
              </a:rPr>
              <a:t>Extensibility</a:t>
            </a:r>
          </a:p>
          <a:p>
            <a:pPr>
              <a:lnSpc>
                <a:spcPct val="100000"/>
              </a:lnSpc>
              <a:buFont typeface="Wingdings" panose="05000000000000000000" pitchFamily="2" charset="2"/>
              <a:buChar char="ü"/>
            </a:pPr>
            <a:r>
              <a:rPr lang="en-US" sz="1800" i="0" noProof="0" dirty="0">
                <a:effectLst/>
              </a:rPr>
              <a:t>Testing</a:t>
            </a:r>
            <a:endParaRPr lang="en-US" sz="1800" noProof="0" dirty="0"/>
          </a:p>
          <a:p>
            <a:pPr>
              <a:lnSpc>
                <a:spcPct val="100000"/>
              </a:lnSpc>
              <a:buFont typeface="Wingdings" panose="05000000000000000000" pitchFamily="2" charset="2"/>
              <a:buChar char="ü"/>
            </a:pPr>
            <a:r>
              <a:rPr lang="en-US" sz="1800" i="0" noProof="0" dirty="0">
                <a:effectLst/>
              </a:rPr>
              <a:t>Preview Changes</a:t>
            </a:r>
          </a:p>
          <a:p>
            <a:pPr>
              <a:lnSpc>
                <a:spcPct val="100000"/>
              </a:lnSpc>
              <a:buFont typeface="Wingdings" panose="05000000000000000000" pitchFamily="2" charset="2"/>
              <a:buChar char="ü"/>
            </a:pPr>
            <a:r>
              <a:rPr lang="en-US" sz="1800" i="0" noProof="0" dirty="0">
                <a:effectLst/>
              </a:rPr>
              <a:t>Built-In </a:t>
            </a:r>
            <a:r>
              <a:rPr lang="en-US" sz="1800" dirty="0"/>
              <a:t>V</a:t>
            </a:r>
            <a:r>
              <a:rPr lang="en-US" sz="1800" i="0" noProof="0" dirty="0" err="1">
                <a:effectLst/>
              </a:rPr>
              <a:t>alidation</a:t>
            </a:r>
            <a:endParaRPr lang="en-US" sz="1800" i="0" noProof="0" dirty="0">
              <a:effectLst/>
            </a:endParaRPr>
          </a:p>
          <a:p>
            <a:pPr>
              <a:lnSpc>
                <a:spcPct val="100000"/>
              </a:lnSpc>
              <a:buFont typeface="Wingdings" panose="05000000000000000000" pitchFamily="2" charset="2"/>
              <a:buChar char="ü"/>
            </a:pPr>
            <a:r>
              <a:rPr lang="en-US" sz="1800" i="0" noProof="0" dirty="0">
                <a:effectLst/>
              </a:rPr>
              <a:t>Tracked Deployments</a:t>
            </a:r>
          </a:p>
          <a:p>
            <a:pPr>
              <a:lnSpc>
                <a:spcPct val="100000"/>
              </a:lnSpc>
              <a:buFont typeface="Wingdings" panose="05000000000000000000" pitchFamily="2" charset="2"/>
              <a:buChar char="ü"/>
            </a:pPr>
            <a:r>
              <a:rPr lang="en-US" sz="1800" i="0" noProof="0" dirty="0">
                <a:effectLst/>
              </a:rPr>
              <a:t>CI/CD Integration</a:t>
            </a:r>
          </a:p>
          <a:p>
            <a:pPr>
              <a:lnSpc>
                <a:spcPct val="100000"/>
              </a:lnSpc>
              <a:buFont typeface="Wingdings" panose="05000000000000000000" pitchFamily="2" charset="2"/>
              <a:buChar char="ü"/>
            </a:pPr>
            <a:r>
              <a:rPr lang="en-US" sz="1800" i="0" noProof="0" dirty="0">
                <a:effectLst/>
              </a:rPr>
              <a:t>Exportable Code</a:t>
            </a:r>
            <a:endParaRPr lang="en-US" sz="1800" noProof="0" dirty="0"/>
          </a:p>
        </p:txBody>
      </p:sp>
      <p:pic>
        <p:nvPicPr>
          <p:cNvPr id="10" name="Picture 9">
            <a:extLst>
              <a:ext uri="{FF2B5EF4-FFF2-40B4-BE49-F238E27FC236}">
                <a16:creationId xmlns:a16="http://schemas.microsoft.com/office/drawing/2014/main" id="{0D66C32A-65F8-4817-9E32-79B33F220809}"/>
              </a:ext>
            </a:extLst>
          </p:cNvPr>
          <p:cNvPicPr>
            <a:picLocks noChangeAspect="1"/>
          </p:cNvPicPr>
          <p:nvPr/>
        </p:nvPicPr>
        <p:blipFill>
          <a:blip r:embed="rId3"/>
          <a:stretch>
            <a:fillRect/>
          </a:stretch>
        </p:blipFill>
        <p:spPr>
          <a:xfrm>
            <a:off x="4558747" y="1511999"/>
            <a:ext cx="7281379" cy="4739867"/>
          </a:xfrm>
          <a:prstGeom prst="rect">
            <a:avLst/>
          </a:prstGeom>
        </p:spPr>
      </p:pic>
    </p:spTree>
    <p:extLst>
      <p:ext uri="{BB962C8B-B14F-4D97-AF65-F5344CB8AC3E}">
        <p14:creationId xmlns:p14="http://schemas.microsoft.com/office/powerpoint/2010/main" val="1150138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EF520-595A-4E66-9F45-B9DBF8155338}"/>
              </a:ext>
            </a:extLst>
          </p:cNvPr>
          <p:cNvSpPr>
            <a:spLocks noGrp="1"/>
          </p:cNvSpPr>
          <p:nvPr>
            <p:ph type="title"/>
          </p:nvPr>
        </p:nvSpPr>
        <p:spPr>
          <a:xfrm>
            <a:off x="838200" y="0"/>
            <a:ext cx="10515600" cy="1325563"/>
          </a:xfrm>
        </p:spPr>
        <p:txBody>
          <a:bodyPr/>
          <a:lstStyle/>
          <a:p>
            <a:pPr algn="ctr"/>
            <a:r>
              <a:rPr lang="en-US" noProof="0" dirty="0"/>
              <a:t>Template Design</a:t>
            </a:r>
          </a:p>
        </p:txBody>
      </p:sp>
      <p:sp>
        <p:nvSpPr>
          <p:cNvPr id="3" name="Content Placeholder 2">
            <a:extLst>
              <a:ext uri="{FF2B5EF4-FFF2-40B4-BE49-F238E27FC236}">
                <a16:creationId xmlns:a16="http://schemas.microsoft.com/office/drawing/2014/main" id="{E481C923-8C1C-4835-8EC9-F6BD872BCAA1}"/>
              </a:ext>
            </a:extLst>
          </p:cNvPr>
          <p:cNvSpPr>
            <a:spLocks noGrp="1"/>
          </p:cNvSpPr>
          <p:nvPr>
            <p:ph idx="1"/>
          </p:nvPr>
        </p:nvSpPr>
        <p:spPr>
          <a:xfrm>
            <a:off x="1223426" y="1527546"/>
            <a:ext cx="9957179" cy="1005710"/>
          </a:xfrm>
        </p:spPr>
        <p:txBody>
          <a:bodyPr>
            <a:normAutofit/>
          </a:bodyPr>
          <a:lstStyle/>
          <a:p>
            <a:pPr marL="0" indent="0">
              <a:buNone/>
            </a:pPr>
            <a:r>
              <a:rPr lang="en-US" sz="2400" noProof="0" dirty="0"/>
              <a:t>How </a:t>
            </a:r>
            <a:r>
              <a:rPr lang="en-US" sz="2400" dirty="0"/>
              <a:t>users</a:t>
            </a:r>
            <a:r>
              <a:rPr lang="en-US" sz="2400" noProof="0" dirty="0"/>
              <a:t> define templates and resource groups is entirely up to </a:t>
            </a:r>
            <a:r>
              <a:rPr lang="en-US" sz="2400" dirty="0"/>
              <a:t>them</a:t>
            </a:r>
            <a:r>
              <a:rPr lang="en-US" sz="2400" noProof="0" dirty="0"/>
              <a:t> and how </a:t>
            </a:r>
            <a:r>
              <a:rPr lang="en-US" sz="2400" dirty="0"/>
              <a:t>they</a:t>
            </a:r>
            <a:r>
              <a:rPr lang="en-US" sz="2400" noProof="0" dirty="0"/>
              <a:t> want to manage </a:t>
            </a:r>
            <a:r>
              <a:rPr lang="en-US" sz="2400" dirty="0" err="1"/>
              <a:t>thei</a:t>
            </a:r>
            <a:r>
              <a:rPr lang="en-US" sz="2400" noProof="0" dirty="0"/>
              <a:t>r solution. </a:t>
            </a:r>
          </a:p>
        </p:txBody>
      </p:sp>
      <p:pic>
        <p:nvPicPr>
          <p:cNvPr id="30" name="Picture 29">
            <a:extLst>
              <a:ext uri="{FF2B5EF4-FFF2-40B4-BE49-F238E27FC236}">
                <a16:creationId xmlns:a16="http://schemas.microsoft.com/office/drawing/2014/main" id="{B9F7B212-5970-44EE-849D-A989A4F6F149}"/>
              </a:ext>
            </a:extLst>
          </p:cNvPr>
          <p:cNvPicPr>
            <a:picLocks noChangeAspect="1"/>
          </p:cNvPicPr>
          <p:nvPr/>
        </p:nvPicPr>
        <p:blipFill>
          <a:blip r:embed="rId2"/>
          <a:stretch>
            <a:fillRect/>
          </a:stretch>
        </p:blipFill>
        <p:spPr>
          <a:xfrm>
            <a:off x="3029816" y="2739903"/>
            <a:ext cx="6132367" cy="3169684"/>
          </a:xfrm>
          <a:prstGeom prst="rect">
            <a:avLst/>
          </a:prstGeom>
        </p:spPr>
      </p:pic>
    </p:spTree>
    <p:extLst>
      <p:ext uri="{BB962C8B-B14F-4D97-AF65-F5344CB8AC3E}">
        <p14:creationId xmlns:p14="http://schemas.microsoft.com/office/powerpoint/2010/main" val="22549576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0339E-8BCC-48A2-827E-AB3F4A28A0D3}"/>
              </a:ext>
            </a:extLst>
          </p:cNvPr>
          <p:cNvSpPr>
            <a:spLocks noGrp="1"/>
          </p:cNvSpPr>
          <p:nvPr>
            <p:ph type="title"/>
          </p:nvPr>
        </p:nvSpPr>
        <p:spPr/>
        <p:txBody>
          <a:bodyPr/>
          <a:lstStyle/>
          <a:p>
            <a:pPr algn="ctr"/>
            <a:r>
              <a:rPr lang="en-US" noProof="0" dirty="0"/>
              <a:t>Configure VHD Template</a:t>
            </a:r>
          </a:p>
        </p:txBody>
      </p:sp>
      <p:sp>
        <p:nvSpPr>
          <p:cNvPr id="3" name="Content Placeholder 2">
            <a:extLst>
              <a:ext uri="{FF2B5EF4-FFF2-40B4-BE49-F238E27FC236}">
                <a16:creationId xmlns:a16="http://schemas.microsoft.com/office/drawing/2014/main" id="{93D9B42D-77AA-40B8-B460-C3EC1BE1CA88}"/>
              </a:ext>
            </a:extLst>
          </p:cNvPr>
          <p:cNvSpPr>
            <a:spLocks noGrp="1"/>
          </p:cNvSpPr>
          <p:nvPr>
            <p:ph idx="1"/>
          </p:nvPr>
        </p:nvSpPr>
        <p:spPr>
          <a:xfrm>
            <a:off x="838200" y="2147888"/>
            <a:ext cx="10515600" cy="3287712"/>
          </a:xfrm>
        </p:spPr>
        <p:txBody>
          <a:bodyPr>
            <a:noAutofit/>
          </a:bodyPr>
          <a:lstStyle/>
          <a:p>
            <a:pPr algn="just">
              <a:lnSpc>
                <a:spcPct val="110000"/>
              </a:lnSpc>
            </a:pPr>
            <a:r>
              <a:rPr lang="en-US" sz="2200" noProof="0" dirty="0"/>
              <a:t>A virtual hard disk is conceptually like a physical hard disk. </a:t>
            </a:r>
          </a:p>
          <a:p>
            <a:pPr algn="just">
              <a:lnSpc>
                <a:spcPct val="110000"/>
              </a:lnSpc>
            </a:pPr>
            <a:r>
              <a:rPr lang="en-US" sz="2200" dirty="0"/>
              <a:t>Users</a:t>
            </a:r>
            <a:r>
              <a:rPr lang="en-US" sz="2200" noProof="0" dirty="0"/>
              <a:t> can use a VHD to host the operating system and run a Virtual Machine. </a:t>
            </a:r>
          </a:p>
          <a:p>
            <a:pPr algn="just">
              <a:lnSpc>
                <a:spcPct val="110000"/>
              </a:lnSpc>
            </a:pPr>
            <a:r>
              <a:rPr lang="en-US" sz="2200" noProof="0" dirty="0"/>
              <a:t>A VHD can also hold databases and other user-defined folders, files, and data. A VHD can hold anything that </a:t>
            </a:r>
            <a:r>
              <a:rPr lang="en-US" sz="2200" dirty="0"/>
              <a:t>a user</a:t>
            </a:r>
            <a:r>
              <a:rPr lang="en-US" sz="2200" noProof="0" dirty="0"/>
              <a:t> can store on a physical hard disk.</a:t>
            </a:r>
          </a:p>
          <a:p>
            <a:pPr algn="just">
              <a:lnSpc>
                <a:spcPct val="110000"/>
              </a:lnSpc>
            </a:pPr>
            <a:r>
              <a:rPr lang="en-US" sz="2200" noProof="0" dirty="0"/>
              <a:t>The difference between a VHD and a physical hard disk is that a VHD is stored as a virtual file in Azure. It isn't a piece of physical hardware.</a:t>
            </a:r>
          </a:p>
          <a:p>
            <a:pPr marL="0" indent="0" algn="just">
              <a:buNone/>
            </a:pPr>
            <a:endParaRPr lang="en-US" sz="2200" noProof="0" dirty="0"/>
          </a:p>
        </p:txBody>
      </p:sp>
    </p:spTree>
    <p:extLst>
      <p:ext uri="{BB962C8B-B14F-4D97-AF65-F5344CB8AC3E}">
        <p14:creationId xmlns:p14="http://schemas.microsoft.com/office/powerpoint/2010/main" val="13741289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B9874-5257-435B-8940-1470F57B9FCA}"/>
              </a:ext>
            </a:extLst>
          </p:cNvPr>
          <p:cNvSpPr>
            <a:spLocks noGrp="1"/>
          </p:cNvSpPr>
          <p:nvPr>
            <p:ph type="title"/>
          </p:nvPr>
        </p:nvSpPr>
        <p:spPr>
          <a:xfrm>
            <a:off x="5982155" y="208953"/>
            <a:ext cx="5778295" cy="1023500"/>
          </a:xfrm>
        </p:spPr>
        <p:txBody>
          <a:bodyPr>
            <a:normAutofit/>
          </a:bodyPr>
          <a:lstStyle/>
          <a:p>
            <a:pPr algn="ctr"/>
            <a:r>
              <a:rPr lang="en-US" sz="4400" noProof="0" dirty="0"/>
              <a:t>VHDs Advantages</a:t>
            </a:r>
          </a:p>
        </p:txBody>
      </p:sp>
      <p:sp>
        <p:nvSpPr>
          <p:cNvPr id="3" name="Content Placeholder 2">
            <a:extLst>
              <a:ext uri="{FF2B5EF4-FFF2-40B4-BE49-F238E27FC236}">
                <a16:creationId xmlns:a16="http://schemas.microsoft.com/office/drawing/2014/main" id="{82038454-8548-41A8-A415-236266143480}"/>
              </a:ext>
            </a:extLst>
          </p:cNvPr>
          <p:cNvSpPr>
            <a:spLocks noGrp="1"/>
          </p:cNvSpPr>
          <p:nvPr>
            <p:ph idx="4294967295"/>
          </p:nvPr>
        </p:nvSpPr>
        <p:spPr>
          <a:xfrm>
            <a:off x="6705599" y="1694691"/>
            <a:ext cx="4638261" cy="3115849"/>
          </a:xfrm>
        </p:spPr>
        <p:txBody>
          <a:bodyPr>
            <a:normAutofit/>
          </a:bodyPr>
          <a:lstStyle/>
          <a:p>
            <a:pPr>
              <a:lnSpc>
                <a:spcPct val="100000"/>
              </a:lnSpc>
              <a:buFont typeface="Wingdings" panose="05000000000000000000" pitchFamily="2" charset="2"/>
              <a:buChar char="ü"/>
            </a:pPr>
            <a:r>
              <a:rPr lang="en-US" sz="2400" b="0" i="0" noProof="0" dirty="0">
                <a:effectLst/>
                <a:latin typeface="Segoe UI" panose="020B0502040204020203" pitchFamily="34" charset="0"/>
                <a:cs typeface="Segoe UI" panose="020B0502040204020203" pitchFamily="34" charset="0"/>
              </a:rPr>
              <a:t>High Availability</a:t>
            </a:r>
          </a:p>
          <a:p>
            <a:pPr>
              <a:lnSpc>
                <a:spcPct val="100000"/>
              </a:lnSpc>
              <a:buFont typeface="Wingdings" panose="05000000000000000000" pitchFamily="2" charset="2"/>
              <a:buChar char="ü"/>
            </a:pPr>
            <a:r>
              <a:rPr lang="en-US" sz="2400" b="0" i="0" noProof="0" dirty="0">
                <a:effectLst/>
                <a:latin typeface="Segoe UI" panose="020B0502040204020203" pitchFamily="34" charset="0"/>
                <a:cs typeface="Segoe UI" panose="020B0502040204020203" pitchFamily="34" charset="0"/>
              </a:rPr>
              <a:t>Physical Security</a:t>
            </a:r>
            <a:endParaRPr lang="en-US" sz="2400" noProof="0" dirty="0">
              <a:latin typeface="Segoe UI" panose="020B0502040204020203" pitchFamily="34" charset="0"/>
              <a:cs typeface="Segoe UI" panose="020B0502040204020203" pitchFamily="34" charset="0"/>
            </a:endParaRPr>
          </a:p>
          <a:p>
            <a:pPr>
              <a:lnSpc>
                <a:spcPct val="100000"/>
              </a:lnSpc>
              <a:buFont typeface="Wingdings" panose="05000000000000000000" pitchFamily="2" charset="2"/>
              <a:buChar char="ü"/>
            </a:pPr>
            <a:r>
              <a:rPr lang="en-US" sz="2400" b="0" i="0" noProof="0" dirty="0">
                <a:effectLst/>
                <a:latin typeface="Segoe UI" panose="020B0502040204020203" pitchFamily="34" charset="0"/>
                <a:cs typeface="Segoe UI" panose="020B0502040204020203" pitchFamily="34" charset="0"/>
              </a:rPr>
              <a:t>Durability</a:t>
            </a:r>
          </a:p>
          <a:p>
            <a:pPr>
              <a:lnSpc>
                <a:spcPct val="100000"/>
              </a:lnSpc>
              <a:buFont typeface="Wingdings" panose="05000000000000000000" pitchFamily="2" charset="2"/>
              <a:buChar char="ü"/>
            </a:pPr>
            <a:r>
              <a:rPr lang="en-US" sz="2400" b="0" i="0" noProof="0" dirty="0">
                <a:effectLst/>
                <a:latin typeface="Segoe UI" panose="020B0502040204020203" pitchFamily="34" charset="0"/>
                <a:cs typeface="Segoe UI" panose="020B0502040204020203" pitchFamily="34" charset="0"/>
              </a:rPr>
              <a:t>Scalability</a:t>
            </a:r>
            <a:endParaRPr lang="en-US" sz="2400" noProof="0" dirty="0">
              <a:latin typeface="Segoe UI" panose="020B0502040204020203" pitchFamily="34" charset="0"/>
              <a:cs typeface="Segoe UI" panose="020B0502040204020203" pitchFamily="34" charset="0"/>
            </a:endParaRPr>
          </a:p>
          <a:p>
            <a:pPr>
              <a:lnSpc>
                <a:spcPct val="100000"/>
              </a:lnSpc>
              <a:buFont typeface="Wingdings" panose="05000000000000000000" pitchFamily="2" charset="2"/>
              <a:buChar char="ü"/>
            </a:pPr>
            <a:r>
              <a:rPr lang="en-US" sz="2400" b="0" i="0" noProof="0" dirty="0">
                <a:effectLst/>
                <a:latin typeface="Segoe UI" panose="020B0502040204020203" pitchFamily="34" charset="0"/>
                <a:cs typeface="Segoe UI" panose="020B0502040204020203" pitchFamily="34" charset="0"/>
              </a:rPr>
              <a:t>Cost and Performances</a:t>
            </a:r>
            <a:endParaRPr lang="en-US" sz="2400" noProof="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849241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83269-05D8-49B1-9E3E-BA3A04A42A13}"/>
              </a:ext>
            </a:extLst>
          </p:cNvPr>
          <p:cNvSpPr>
            <a:spLocks noGrp="1"/>
          </p:cNvSpPr>
          <p:nvPr>
            <p:ph type="title"/>
          </p:nvPr>
        </p:nvSpPr>
        <p:spPr>
          <a:xfrm>
            <a:off x="838200" y="193675"/>
            <a:ext cx="10515600" cy="1325563"/>
          </a:xfrm>
        </p:spPr>
        <p:txBody>
          <a:bodyPr>
            <a:normAutofit/>
          </a:bodyPr>
          <a:lstStyle/>
          <a:p>
            <a:pPr algn="ctr"/>
            <a:r>
              <a:rPr lang="en-US" noProof="0" dirty="0"/>
              <a:t>Prepare a Windows VHD or VHDX to Upload to Azure</a:t>
            </a:r>
          </a:p>
        </p:txBody>
      </p:sp>
      <p:sp>
        <p:nvSpPr>
          <p:cNvPr id="3" name="Content Placeholder 2">
            <a:extLst>
              <a:ext uri="{FF2B5EF4-FFF2-40B4-BE49-F238E27FC236}">
                <a16:creationId xmlns:a16="http://schemas.microsoft.com/office/drawing/2014/main" id="{F5A596E2-2AF3-4969-BA6D-74E78E1C9369}"/>
              </a:ext>
            </a:extLst>
          </p:cNvPr>
          <p:cNvSpPr>
            <a:spLocks noGrp="1"/>
          </p:cNvSpPr>
          <p:nvPr>
            <p:ph idx="1"/>
          </p:nvPr>
        </p:nvSpPr>
        <p:spPr>
          <a:xfrm>
            <a:off x="838200" y="1651758"/>
            <a:ext cx="10515600" cy="5343099"/>
          </a:xfrm>
        </p:spPr>
        <p:txBody>
          <a:bodyPr>
            <a:noAutofit/>
          </a:bodyPr>
          <a:lstStyle/>
          <a:p>
            <a:pPr marL="0" indent="0">
              <a:lnSpc>
                <a:spcPct val="100000"/>
              </a:lnSpc>
              <a:spcBef>
                <a:spcPts val="0"/>
              </a:spcBef>
              <a:spcAft>
                <a:spcPts val="1200"/>
              </a:spcAft>
              <a:buNone/>
            </a:pPr>
            <a:r>
              <a:rPr lang="en-US" sz="1800" noProof="0" dirty="0"/>
              <a:t>Before </a:t>
            </a:r>
            <a:r>
              <a:rPr lang="en-US" sz="1800" dirty="0"/>
              <a:t>users</a:t>
            </a:r>
            <a:r>
              <a:rPr lang="en-US" sz="1800" noProof="0" dirty="0"/>
              <a:t> upload a Windows Virtual </a:t>
            </a:r>
            <a:r>
              <a:rPr lang="en-US" sz="1800" dirty="0"/>
              <a:t>M</a:t>
            </a:r>
            <a:r>
              <a:rPr lang="en-US" sz="1800" noProof="0" dirty="0" err="1"/>
              <a:t>achine</a:t>
            </a:r>
            <a:r>
              <a:rPr lang="en-US" sz="1800" noProof="0" dirty="0"/>
              <a:t> (VM) from on-premises to Azure, they must prepare the virtual hard disk (VHD or VHDX). </a:t>
            </a:r>
          </a:p>
          <a:p>
            <a:pPr marL="514350" indent="-514350">
              <a:lnSpc>
                <a:spcPct val="100000"/>
              </a:lnSpc>
              <a:buFont typeface="+mj-lt"/>
              <a:buAutoNum type="arabicPeriod"/>
            </a:pPr>
            <a:r>
              <a:rPr lang="en-US" sz="1800" noProof="0" dirty="0"/>
              <a:t>Run Windows System File Checker Utility </a:t>
            </a:r>
            <a:r>
              <a:rPr lang="en-US" sz="1800" dirty="0"/>
              <a:t>B</a:t>
            </a:r>
            <a:r>
              <a:rPr lang="en-US" sz="1800" noProof="0" dirty="0" err="1"/>
              <a:t>efore</a:t>
            </a:r>
            <a:r>
              <a:rPr lang="en-US" sz="1800" noProof="0" dirty="0"/>
              <a:t> </a:t>
            </a:r>
            <a:r>
              <a:rPr lang="en-US" sz="1800" dirty="0"/>
              <a:t>G</a:t>
            </a:r>
            <a:r>
              <a:rPr lang="en-US" sz="1800" noProof="0" dirty="0" err="1"/>
              <a:t>eneralization</a:t>
            </a:r>
            <a:r>
              <a:rPr lang="en-US" sz="1800" noProof="0" dirty="0"/>
              <a:t> of OS </a:t>
            </a:r>
            <a:r>
              <a:rPr lang="en-US" sz="1800" dirty="0"/>
              <a:t>I</a:t>
            </a:r>
            <a:r>
              <a:rPr lang="en-US" sz="1800" noProof="0" dirty="0"/>
              <a:t>mage</a:t>
            </a:r>
          </a:p>
          <a:p>
            <a:pPr marL="514350" indent="-514350">
              <a:lnSpc>
                <a:spcPct val="100000"/>
              </a:lnSpc>
              <a:buFont typeface="+mj-lt"/>
              <a:buAutoNum type="arabicPeriod"/>
            </a:pPr>
            <a:r>
              <a:rPr lang="en-US" sz="1800" noProof="0" dirty="0"/>
              <a:t>Set Windows Configurations for Azure</a:t>
            </a:r>
          </a:p>
          <a:p>
            <a:pPr marL="514350" indent="-514350">
              <a:lnSpc>
                <a:spcPct val="100000"/>
              </a:lnSpc>
              <a:buFont typeface="+mj-lt"/>
              <a:buAutoNum type="arabicPeriod"/>
            </a:pPr>
            <a:r>
              <a:rPr lang="en-US" sz="1800" noProof="0" dirty="0"/>
              <a:t>Check the Windows Services</a:t>
            </a:r>
          </a:p>
          <a:p>
            <a:pPr marL="514350" indent="-514350">
              <a:lnSpc>
                <a:spcPct val="100000"/>
              </a:lnSpc>
              <a:buFont typeface="+mj-lt"/>
              <a:buAutoNum type="arabicPeriod"/>
            </a:pPr>
            <a:r>
              <a:rPr lang="en-US" sz="1800" noProof="0" dirty="0"/>
              <a:t>Update Remote </a:t>
            </a:r>
            <a:r>
              <a:rPr lang="en-US" sz="1800" dirty="0"/>
              <a:t>D</a:t>
            </a:r>
            <a:r>
              <a:rPr lang="en-US" sz="1800" noProof="0" dirty="0" err="1"/>
              <a:t>esktop</a:t>
            </a:r>
            <a:r>
              <a:rPr lang="en-US" sz="1800" noProof="0" dirty="0"/>
              <a:t> </a:t>
            </a:r>
            <a:r>
              <a:rPr lang="en-US" sz="1800" dirty="0"/>
              <a:t>R</a:t>
            </a:r>
            <a:r>
              <a:rPr lang="en-US" sz="1800" noProof="0" dirty="0" err="1"/>
              <a:t>egistry</a:t>
            </a:r>
            <a:r>
              <a:rPr lang="en-US" sz="1800" noProof="0" dirty="0"/>
              <a:t> </a:t>
            </a:r>
            <a:r>
              <a:rPr lang="en-US" sz="1800" dirty="0"/>
              <a:t>S</a:t>
            </a:r>
            <a:r>
              <a:rPr lang="en-US" sz="1800" noProof="0" dirty="0" err="1"/>
              <a:t>ettings</a:t>
            </a:r>
            <a:endParaRPr lang="en-US" sz="1800" noProof="0" dirty="0"/>
          </a:p>
          <a:p>
            <a:pPr marL="514350" indent="-514350">
              <a:lnSpc>
                <a:spcPct val="100000"/>
              </a:lnSpc>
              <a:buFont typeface="+mj-lt"/>
              <a:buAutoNum type="arabicPeriod"/>
            </a:pPr>
            <a:r>
              <a:rPr lang="en-US" sz="1800" noProof="0" dirty="0"/>
              <a:t>Configure Windows Firewall Rules</a:t>
            </a:r>
          </a:p>
          <a:p>
            <a:pPr marL="514350" indent="-514350">
              <a:lnSpc>
                <a:spcPct val="100000"/>
              </a:lnSpc>
              <a:buFont typeface="+mj-lt"/>
              <a:buAutoNum type="arabicPeriod"/>
            </a:pPr>
            <a:r>
              <a:rPr lang="en-US" sz="1800" noProof="0" dirty="0"/>
              <a:t>Verify the VM</a:t>
            </a:r>
          </a:p>
          <a:p>
            <a:pPr marL="514350" indent="-514350">
              <a:lnSpc>
                <a:spcPct val="100000"/>
              </a:lnSpc>
              <a:buFont typeface="+mj-lt"/>
              <a:buAutoNum type="arabicPeriod"/>
            </a:pPr>
            <a:r>
              <a:rPr lang="en-US" sz="1800" noProof="0" dirty="0"/>
              <a:t>Generalize a VHD</a:t>
            </a:r>
          </a:p>
          <a:p>
            <a:pPr marL="514350" indent="-514350">
              <a:lnSpc>
                <a:spcPct val="100000"/>
              </a:lnSpc>
              <a:buFont typeface="+mj-lt"/>
              <a:buAutoNum type="arabicPeriod"/>
            </a:pPr>
            <a:r>
              <a:rPr lang="en-US" sz="1800" noProof="0" dirty="0"/>
              <a:t>Convert the Virtual </a:t>
            </a:r>
            <a:r>
              <a:rPr lang="en-US" sz="1800" dirty="0"/>
              <a:t>D</a:t>
            </a:r>
            <a:r>
              <a:rPr lang="en-US" sz="1800" noProof="0" dirty="0" err="1"/>
              <a:t>isk</a:t>
            </a:r>
            <a:r>
              <a:rPr lang="en-US" sz="1800" noProof="0" dirty="0"/>
              <a:t> to a Fixed </a:t>
            </a:r>
            <a:r>
              <a:rPr lang="en-US" sz="1800" dirty="0"/>
              <a:t>S</a:t>
            </a:r>
            <a:r>
              <a:rPr lang="en-US" sz="1800" noProof="0" dirty="0" err="1"/>
              <a:t>ize</a:t>
            </a:r>
            <a:r>
              <a:rPr lang="en-US" sz="1800" noProof="0" dirty="0"/>
              <a:t> VHD</a:t>
            </a:r>
          </a:p>
          <a:p>
            <a:pPr marL="514350" indent="-514350">
              <a:lnSpc>
                <a:spcPct val="100000"/>
              </a:lnSpc>
              <a:buFont typeface="+mj-lt"/>
              <a:buAutoNum type="arabicPeriod"/>
            </a:pPr>
            <a:r>
              <a:rPr lang="en-US" sz="1800" i="0" noProof="0" dirty="0">
                <a:effectLst/>
              </a:rPr>
              <a:t>Use Hyper-V Manager to Convert the Disk</a:t>
            </a:r>
            <a:endParaRPr lang="en-US" sz="1800" noProof="0" dirty="0"/>
          </a:p>
        </p:txBody>
      </p:sp>
    </p:spTree>
    <p:extLst>
      <p:ext uri="{BB962C8B-B14F-4D97-AF65-F5344CB8AC3E}">
        <p14:creationId xmlns:p14="http://schemas.microsoft.com/office/powerpoint/2010/main" val="40001521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BF337-2C9B-41E4-9D29-524702EA4ACD}"/>
              </a:ext>
            </a:extLst>
          </p:cNvPr>
          <p:cNvSpPr>
            <a:spLocks noGrp="1"/>
          </p:cNvSpPr>
          <p:nvPr>
            <p:ph type="title"/>
          </p:nvPr>
        </p:nvSpPr>
        <p:spPr>
          <a:xfrm>
            <a:off x="567632" y="437761"/>
            <a:ext cx="4787331" cy="1574333"/>
          </a:xfrm>
        </p:spPr>
        <p:txBody>
          <a:bodyPr anchor="b">
            <a:normAutofit/>
          </a:bodyPr>
          <a:lstStyle/>
          <a:p>
            <a:pPr algn="ctr"/>
            <a:r>
              <a:rPr lang="en-US" noProof="0" dirty="0"/>
              <a:t>Deploying from Templates</a:t>
            </a:r>
          </a:p>
        </p:txBody>
      </p:sp>
      <p:pic>
        <p:nvPicPr>
          <p:cNvPr id="7" name="Picture 6">
            <a:extLst>
              <a:ext uri="{FF2B5EF4-FFF2-40B4-BE49-F238E27FC236}">
                <a16:creationId xmlns:a16="http://schemas.microsoft.com/office/drawing/2014/main" id="{A01D87B5-D2D3-4A0C-A14D-7A7253221107}"/>
              </a:ext>
            </a:extLst>
          </p:cNvPr>
          <p:cNvPicPr>
            <a:picLocks noChangeAspect="1"/>
          </p:cNvPicPr>
          <p:nvPr/>
        </p:nvPicPr>
        <p:blipFill>
          <a:blip r:embed="rId3"/>
          <a:stretch>
            <a:fillRect/>
          </a:stretch>
        </p:blipFill>
        <p:spPr>
          <a:xfrm>
            <a:off x="7565894" y="847008"/>
            <a:ext cx="2116345" cy="755837"/>
          </a:xfrm>
          <a:prstGeom prst="rect">
            <a:avLst/>
          </a:prstGeom>
        </p:spPr>
      </p:pic>
      <p:sp>
        <p:nvSpPr>
          <p:cNvPr id="3" name="Content Placeholder 2">
            <a:extLst>
              <a:ext uri="{FF2B5EF4-FFF2-40B4-BE49-F238E27FC236}">
                <a16:creationId xmlns:a16="http://schemas.microsoft.com/office/drawing/2014/main" id="{B0BA8C60-E9DB-425F-92E1-001BEE15DCF6}"/>
              </a:ext>
            </a:extLst>
          </p:cNvPr>
          <p:cNvSpPr>
            <a:spLocks noGrp="1"/>
          </p:cNvSpPr>
          <p:nvPr>
            <p:ph idx="1"/>
          </p:nvPr>
        </p:nvSpPr>
        <p:spPr>
          <a:xfrm>
            <a:off x="567632" y="3044867"/>
            <a:ext cx="4787331" cy="2927369"/>
          </a:xfrm>
        </p:spPr>
        <p:txBody>
          <a:bodyPr>
            <a:normAutofit/>
          </a:bodyPr>
          <a:lstStyle/>
          <a:p>
            <a:pPr marL="0" indent="0">
              <a:buNone/>
            </a:pPr>
            <a:r>
              <a:rPr lang="en-US" sz="2400" dirty="0"/>
              <a:t>Users</a:t>
            </a:r>
            <a:r>
              <a:rPr lang="en-US" sz="2400" noProof="0" dirty="0"/>
              <a:t> can deploy resources in Azure from templates that </a:t>
            </a:r>
            <a:r>
              <a:rPr lang="en-US" sz="2400" dirty="0"/>
              <a:t>they</a:t>
            </a:r>
            <a:r>
              <a:rPr lang="en-US" sz="2400" noProof="0" dirty="0"/>
              <a:t> have saved from previous deployments into the Templates service, </a:t>
            </a:r>
            <a:r>
              <a:rPr lang="en-US" sz="2400" dirty="0"/>
              <a:t>they</a:t>
            </a:r>
            <a:r>
              <a:rPr lang="en-US" sz="2400" noProof="0" dirty="0"/>
              <a:t> can select Quick Templates, or </a:t>
            </a:r>
            <a:r>
              <a:rPr lang="en-US" sz="2400" dirty="0"/>
              <a:t>they</a:t>
            </a:r>
            <a:r>
              <a:rPr lang="en-US" sz="2400" noProof="0" dirty="0"/>
              <a:t> can run templates using files uploaded into Cloud Shell.</a:t>
            </a:r>
          </a:p>
        </p:txBody>
      </p:sp>
      <p:pic>
        <p:nvPicPr>
          <p:cNvPr id="5" name="Picture 4">
            <a:extLst>
              <a:ext uri="{FF2B5EF4-FFF2-40B4-BE49-F238E27FC236}">
                <a16:creationId xmlns:a16="http://schemas.microsoft.com/office/drawing/2014/main" id="{DAA629D5-7D46-4A64-B27C-9F43FA31C8F0}"/>
              </a:ext>
            </a:extLst>
          </p:cNvPr>
          <p:cNvPicPr>
            <a:picLocks noChangeAspect="1"/>
          </p:cNvPicPr>
          <p:nvPr/>
        </p:nvPicPr>
        <p:blipFill>
          <a:blip r:embed="rId4"/>
          <a:stretch>
            <a:fillRect/>
          </a:stretch>
        </p:blipFill>
        <p:spPr>
          <a:xfrm>
            <a:off x="5606158" y="1865854"/>
            <a:ext cx="5081657" cy="2202097"/>
          </a:xfrm>
          <a:prstGeom prst="rect">
            <a:avLst/>
          </a:prstGeom>
        </p:spPr>
      </p:pic>
      <p:pic>
        <p:nvPicPr>
          <p:cNvPr id="15" name="Picture 14">
            <a:extLst>
              <a:ext uri="{FF2B5EF4-FFF2-40B4-BE49-F238E27FC236}">
                <a16:creationId xmlns:a16="http://schemas.microsoft.com/office/drawing/2014/main" id="{861B012B-50E1-4AB1-B124-F4F0B993BCA7}"/>
              </a:ext>
            </a:extLst>
          </p:cNvPr>
          <p:cNvPicPr>
            <a:picLocks noChangeAspect="1"/>
          </p:cNvPicPr>
          <p:nvPr/>
        </p:nvPicPr>
        <p:blipFill>
          <a:blip r:embed="rId5"/>
          <a:stretch>
            <a:fillRect/>
          </a:stretch>
        </p:blipFill>
        <p:spPr>
          <a:xfrm>
            <a:off x="9354167" y="3467756"/>
            <a:ext cx="2667295" cy="2543236"/>
          </a:xfrm>
          <a:prstGeom prst="rect">
            <a:avLst/>
          </a:prstGeom>
        </p:spPr>
      </p:pic>
    </p:spTree>
    <p:extLst>
      <p:ext uri="{BB962C8B-B14F-4D97-AF65-F5344CB8AC3E}">
        <p14:creationId xmlns:p14="http://schemas.microsoft.com/office/powerpoint/2010/main" val="1570634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88952-D581-456B-8A4B-EA9958BF5C4B}"/>
              </a:ext>
            </a:extLst>
          </p:cNvPr>
          <p:cNvSpPr>
            <a:spLocks noGrp="1"/>
          </p:cNvSpPr>
          <p:nvPr>
            <p:ph type="title"/>
          </p:nvPr>
        </p:nvSpPr>
        <p:spPr>
          <a:xfrm>
            <a:off x="838200" y="365125"/>
            <a:ext cx="10515600" cy="1306443"/>
          </a:xfrm>
        </p:spPr>
        <p:txBody>
          <a:bodyPr>
            <a:normAutofit/>
          </a:bodyPr>
          <a:lstStyle/>
          <a:p>
            <a:pPr algn="ctr"/>
            <a:r>
              <a:rPr lang="en-US" b="0" i="0" noProof="0" dirty="0">
                <a:effectLst/>
              </a:rPr>
              <a:t>Creating Virtual Machines – Portal</a:t>
            </a:r>
            <a:endParaRPr lang="en-US" noProof="0" dirty="0"/>
          </a:p>
        </p:txBody>
      </p:sp>
      <p:sp>
        <p:nvSpPr>
          <p:cNvPr id="5" name="Content Placeholder 4">
            <a:extLst>
              <a:ext uri="{FF2B5EF4-FFF2-40B4-BE49-F238E27FC236}">
                <a16:creationId xmlns:a16="http://schemas.microsoft.com/office/drawing/2014/main" id="{7FDD26E2-66C2-4D0E-851A-27B84EFBBB06}"/>
              </a:ext>
            </a:extLst>
          </p:cNvPr>
          <p:cNvSpPr>
            <a:spLocks noGrp="1"/>
          </p:cNvSpPr>
          <p:nvPr>
            <p:ph idx="1"/>
          </p:nvPr>
        </p:nvSpPr>
        <p:spPr>
          <a:xfrm>
            <a:off x="645034" y="1671568"/>
            <a:ext cx="3337193" cy="4303464"/>
          </a:xfrm>
        </p:spPr>
        <p:txBody>
          <a:bodyPr>
            <a:normAutofit/>
          </a:bodyPr>
          <a:lstStyle/>
          <a:p>
            <a:pPr>
              <a:lnSpc>
                <a:spcPct val="100000"/>
              </a:lnSpc>
            </a:pPr>
            <a:r>
              <a:rPr lang="en-US" sz="2400" noProof="0" dirty="0"/>
              <a:t>There are multiple ways to create a Virtual Machine (VM) in Azure, the Azure Portal is one of them.</a:t>
            </a:r>
          </a:p>
          <a:p>
            <a:pPr>
              <a:lnSpc>
                <a:spcPct val="100000"/>
              </a:lnSpc>
            </a:pPr>
            <a:r>
              <a:rPr lang="en-US" sz="2400" noProof="0" dirty="0"/>
              <a:t>This method provides a browser-based, user interface to create VMs and their associated resources. </a:t>
            </a:r>
          </a:p>
        </p:txBody>
      </p:sp>
      <p:pic>
        <p:nvPicPr>
          <p:cNvPr id="4" name="Picture 3" descr="Graphical user interface, text, application&#10;&#10;Description automatically generated">
            <a:extLst>
              <a:ext uri="{FF2B5EF4-FFF2-40B4-BE49-F238E27FC236}">
                <a16:creationId xmlns:a16="http://schemas.microsoft.com/office/drawing/2014/main" id="{ECE6F464-306B-49E9-8CD5-0B6B5F318130}"/>
              </a:ext>
            </a:extLst>
          </p:cNvPr>
          <p:cNvPicPr>
            <a:picLocks noChangeAspect="1"/>
          </p:cNvPicPr>
          <p:nvPr/>
        </p:nvPicPr>
        <p:blipFill rotWithShape="1">
          <a:blip r:embed="rId3"/>
          <a:srcRect r="2" b="409"/>
          <a:stretch/>
        </p:blipFill>
        <p:spPr>
          <a:xfrm>
            <a:off x="4690377" y="1467964"/>
            <a:ext cx="6856589" cy="4694711"/>
          </a:xfrm>
          <a:prstGeom prst="rect">
            <a:avLst/>
          </a:prstGeom>
        </p:spPr>
      </p:pic>
    </p:spTree>
    <p:extLst>
      <p:ext uri="{BB962C8B-B14F-4D97-AF65-F5344CB8AC3E}">
        <p14:creationId xmlns:p14="http://schemas.microsoft.com/office/powerpoint/2010/main" val="8459816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BF744-3345-4FEC-B196-5DEE9C10A6AC}"/>
              </a:ext>
            </a:extLst>
          </p:cNvPr>
          <p:cNvSpPr>
            <a:spLocks noGrp="1"/>
          </p:cNvSpPr>
          <p:nvPr>
            <p:ph type="title"/>
          </p:nvPr>
        </p:nvSpPr>
        <p:spPr/>
        <p:txBody>
          <a:bodyPr/>
          <a:lstStyle/>
          <a:p>
            <a:pPr algn="ctr"/>
            <a:r>
              <a:rPr lang="en-US" noProof="0" dirty="0"/>
              <a:t>Automate Configurations </a:t>
            </a:r>
            <a:r>
              <a:rPr lang="en-US" dirty="0"/>
              <a:t>U</a:t>
            </a:r>
            <a:r>
              <a:rPr lang="en-US" noProof="0" dirty="0"/>
              <a:t>sing </a:t>
            </a:r>
            <a:r>
              <a:rPr lang="en-US" dirty="0"/>
              <a:t>C</a:t>
            </a:r>
            <a:r>
              <a:rPr lang="en-US" noProof="0" dirty="0" err="1"/>
              <a:t>ustom</a:t>
            </a:r>
            <a:r>
              <a:rPr lang="en-US" noProof="0" dirty="0"/>
              <a:t> </a:t>
            </a:r>
            <a:r>
              <a:rPr lang="en-US" dirty="0"/>
              <a:t>S</a:t>
            </a:r>
            <a:r>
              <a:rPr lang="en-US" noProof="0" dirty="0" err="1"/>
              <a:t>cript</a:t>
            </a:r>
            <a:r>
              <a:rPr lang="en-US" noProof="0" dirty="0"/>
              <a:t> </a:t>
            </a:r>
            <a:r>
              <a:rPr lang="en-US" dirty="0"/>
              <a:t>E</a:t>
            </a:r>
            <a:r>
              <a:rPr lang="en-US" noProof="0" dirty="0" err="1"/>
              <a:t>xtensions</a:t>
            </a:r>
            <a:endParaRPr lang="en-US" noProof="0" dirty="0"/>
          </a:p>
        </p:txBody>
      </p:sp>
      <p:sp>
        <p:nvSpPr>
          <p:cNvPr id="3" name="Content Placeholder 2">
            <a:extLst>
              <a:ext uri="{FF2B5EF4-FFF2-40B4-BE49-F238E27FC236}">
                <a16:creationId xmlns:a16="http://schemas.microsoft.com/office/drawing/2014/main" id="{EA35DF10-B1FA-41B1-AC7D-8E60AF9F58D3}"/>
              </a:ext>
            </a:extLst>
          </p:cNvPr>
          <p:cNvSpPr>
            <a:spLocks noGrp="1"/>
          </p:cNvSpPr>
          <p:nvPr>
            <p:ph idx="1"/>
          </p:nvPr>
        </p:nvSpPr>
        <p:spPr>
          <a:xfrm>
            <a:off x="939800" y="2016890"/>
            <a:ext cx="3886200" cy="3586450"/>
          </a:xfrm>
        </p:spPr>
        <p:txBody>
          <a:bodyPr>
            <a:normAutofit/>
          </a:bodyPr>
          <a:lstStyle/>
          <a:p>
            <a:pPr marL="0" indent="0">
              <a:buNone/>
            </a:pPr>
            <a:r>
              <a:rPr lang="en-US" sz="2400" noProof="0" dirty="0"/>
              <a:t>The Custom Script Extension downloads and executes scripts on Azure Virtual </a:t>
            </a:r>
            <a:r>
              <a:rPr lang="en-US" sz="2400" dirty="0"/>
              <a:t>M</a:t>
            </a:r>
            <a:r>
              <a:rPr lang="en-US" sz="2400" noProof="0" dirty="0" err="1"/>
              <a:t>achines</a:t>
            </a:r>
            <a:r>
              <a:rPr lang="en-US" sz="2400" noProof="0" dirty="0"/>
              <a:t>. This extension is useful for post deployment configuration, software installation, or any other configuration or management tasks. </a:t>
            </a:r>
          </a:p>
        </p:txBody>
      </p:sp>
      <p:pic>
        <p:nvPicPr>
          <p:cNvPr id="5" name="Picture 4">
            <a:extLst>
              <a:ext uri="{FF2B5EF4-FFF2-40B4-BE49-F238E27FC236}">
                <a16:creationId xmlns:a16="http://schemas.microsoft.com/office/drawing/2014/main" id="{4A81542F-279C-449F-9037-24119AB37AFA}"/>
              </a:ext>
            </a:extLst>
          </p:cNvPr>
          <p:cNvPicPr>
            <a:picLocks noChangeAspect="1"/>
          </p:cNvPicPr>
          <p:nvPr/>
        </p:nvPicPr>
        <p:blipFill>
          <a:blip r:embed="rId3"/>
          <a:stretch>
            <a:fillRect/>
          </a:stretch>
        </p:blipFill>
        <p:spPr>
          <a:xfrm>
            <a:off x="6096000" y="1762387"/>
            <a:ext cx="4919874" cy="3586450"/>
          </a:xfrm>
          <a:prstGeom prst="rect">
            <a:avLst/>
          </a:prstGeom>
        </p:spPr>
      </p:pic>
      <p:pic>
        <p:nvPicPr>
          <p:cNvPr id="7" name="Picture 6">
            <a:extLst>
              <a:ext uri="{FF2B5EF4-FFF2-40B4-BE49-F238E27FC236}">
                <a16:creationId xmlns:a16="http://schemas.microsoft.com/office/drawing/2014/main" id="{D27E5F76-2A6A-418D-9C17-5460682A3395}"/>
              </a:ext>
            </a:extLst>
          </p:cNvPr>
          <p:cNvPicPr>
            <a:picLocks noChangeAspect="1"/>
          </p:cNvPicPr>
          <p:nvPr/>
        </p:nvPicPr>
        <p:blipFill>
          <a:blip r:embed="rId4"/>
          <a:stretch>
            <a:fillRect/>
          </a:stretch>
        </p:blipFill>
        <p:spPr>
          <a:xfrm>
            <a:off x="1671020" y="5420536"/>
            <a:ext cx="8849960" cy="857370"/>
          </a:xfrm>
          <a:prstGeom prst="rect">
            <a:avLst/>
          </a:prstGeom>
        </p:spPr>
      </p:pic>
    </p:spTree>
    <p:extLst>
      <p:ext uri="{BB962C8B-B14F-4D97-AF65-F5344CB8AC3E}">
        <p14:creationId xmlns:p14="http://schemas.microsoft.com/office/powerpoint/2010/main" val="16350290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31E39-1E80-4184-BE37-31AAB0D94CA1}"/>
              </a:ext>
            </a:extLst>
          </p:cNvPr>
          <p:cNvSpPr>
            <a:spLocks noGrp="1"/>
          </p:cNvSpPr>
          <p:nvPr>
            <p:ph type="title"/>
          </p:nvPr>
        </p:nvSpPr>
        <p:spPr>
          <a:xfrm>
            <a:off x="838200" y="0"/>
            <a:ext cx="10515600" cy="2214633"/>
          </a:xfrm>
        </p:spPr>
        <p:txBody>
          <a:bodyPr>
            <a:normAutofit/>
          </a:bodyPr>
          <a:lstStyle/>
          <a:p>
            <a:r>
              <a:rPr lang="en-US" dirty="0"/>
              <a:t>Lesson 3 – Creating &amp; Configuring Containers</a:t>
            </a:r>
          </a:p>
        </p:txBody>
      </p:sp>
    </p:spTree>
    <p:extLst>
      <p:ext uri="{BB962C8B-B14F-4D97-AF65-F5344CB8AC3E}">
        <p14:creationId xmlns:p14="http://schemas.microsoft.com/office/powerpoint/2010/main" val="38273518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1BB53-08BC-4A86-B3A0-FE1ACCB258B7}"/>
              </a:ext>
            </a:extLst>
          </p:cNvPr>
          <p:cNvSpPr>
            <a:spLocks noGrp="1"/>
          </p:cNvSpPr>
          <p:nvPr>
            <p:ph type="title"/>
          </p:nvPr>
        </p:nvSpPr>
        <p:spPr>
          <a:xfrm>
            <a:off x="838200" y="365126"/>
            <a:ext cx="10515600" cy="765078"/>
          </a:xfrm>
        </p:spPr>
        <p:txBody>
          <a:bodyPr>
            <a:normAutofit/>
          </a:bodyPr>
          <a:lstStyle/>
          <a:p>
            <a:pPr algn="ctr"/>
            <a:r>
              <a:rPr lang="en-US" noProof="0" dirty="0"/>
              <a:t>Azure Kubernetes Service – AKS</a:t>
            </a:r>
          </a:p>
        </p:txBody>
      </p:sp>
      <p:sp>
        <p:nvSpPr>
          <p:cNvPr id="3" name="Content Placeholder 2">
            <a:extLst>
              <a:ext uri="{FF2B5EF4-FFF2-40B4-BE49-F238E27FC236}">
                <a16:creationId xmlns:a16="http://schemas.microsoft.com/office/drawing/2014/main" id="{DF2EF035-4A61-445E-837C-A8B3C9E2F659}"/>
              </a:ext>
            </a:extLst>
          </p:cNvPr>
          <p:cNvSpPr>
            <a:spLocks noGrp="1"/>
          </p:cNvSpPr>
          <p:nvPr>
            <p:ph idx="1"/>
          </p:nvPr>
        </p:nvSpPr>
        <p:spPr>
          <a:xfrm>
            <a:off x="838200" y="1597024"/>
            <a:ext cx="10744200" cy="1831975"/>
          </a:xfrm>
        </p:spPr>
        <p:txBody>
          <a:bodyPr>
            <a:noAutofit/>
          </a:bodyPr>
          <a:lstStyle/>
          <a:p>
            <a:pPr>
              <a:lnSpc>
                <a:spcPct val="100000"/>
              </a:lnSpc>
            </a:pPr>
            <a:r>
              <a:rPr lang="en-US" sz="2400" noProof="0" dirty="0"/>
              <a:t>AKS is an orchestrator that simplifies the task to deploy a managed Kubernetes cluster in Azure.</a:t>
            </a:r>
          </a:p>
          <a:p>
            <a:pPr>
              <a:lnSpc>
                <a:spcPct val="100000"/>
              </a:lnSpc>
            </a:pPr>
            <a:r>
              <a:rPr lang="en-US" sz="2400" noProof="0" dirty="0"/>
              <a:t>AKS reduces the complexity and operational overhead of managing Kubernetes by offloading much of that responsibility to Azure. </a:t>
            </a:r>
          </a:p>
        </p:txBody>
      </p:sp>
      <p:pic>
        <p:nvPicPr>
          <p:cNvPr id="5" name="Picture 4">
            <a:extLst>
              <a:ext uri="{FF2B5EF4-FFF2-40B4-BE49-F238E27FC236}">
                <a16:creationId xmlns:a16="http://schemas.microsoft.com/office/drawing/2014/main" id="{B143BCB0-2085-4201-BF07-69B6692A72A7}"/>
              </a:ext>
            </a:extLst>
          </p:cNvPr>
          <p:cNvPicPr>
            <a:picLocks noChangeAspect="1"/>
          </p:cNvPicPr>
          <p:nvPr/>
        </p:nvPicPr>
        <p:blipFill>
          <a:blip r:embed="rId3"/>
          <a:stretch>
            <a:fillRect/>
          </a:stretch>
        </p:blipFill>
        <p:spPr>
          <a:xfrm>
            <a:off x="5245727" y="3795312"/>
            <a:ext cx="2276461" cy="1634913"/>
          </a:xfrm>
          <a:prstGeom prst="rect">
            <a:avLst/>
          </a:prstGeom>
        </p:spPr>
      </p:pic>
    </p:spTree>
    <p:extLst>
      <p:ext uri="{BB962C8B-B14F-4D97-AF65-F5344CB8AC3E}">
        <p14:creationId xmlns:p14="http://schemas.microsoft.com/office/powerpoint/2010/main" val="6062436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3EE7F-8146-4609-ADC0-37701BF3F360}"/>
              </a:ext>
            </a:extLst>
          </p:cNvPr>
          <p:cNvSpPr>
            <a:spLocks noGrp="1"/>
          </p:cNvSpPr>
          <p:nvPr>
            <p:ph type="title"/>
          </p:nvPr>
        </p:nvSpPr>
        <p:spPr>
          <a:xfrm>
            <a:off x="915317" y="63674"/>
            <a:ext cx="10515600" cy="1325563"/>
          </a:xfrm>
        </p:spPr>
        <p:txBody>
          <a:bodyPr/>
          <a:lstStyle/>
          <a:p>
            <a:pPr algn="ctr"/>
            <a:r>
              <a:rPr lang="en-US" noProof="0" dirty="0"/>
              <a:t>AKS – Clusters and Nodes</a:t>
            </a:r>
          </a:p>
        </p:txBody>
      </p:sp>
      <p:sp>
        <p:nvSpPr>
          <p:cNvPr id="3" name="Content Placeholder 2">
            <a:extLst>
              <a:ext uri="{FF2B5EF4-FFF2-40B4-BE49-F238E27FC236}">
                <a16:creationId xmlns:a16="http://schemas.microsoft.com/office/drawing/2014/main" id="{E132801E-34D6-4E02-8266-523E78B68626}"/>
              </a:ext>
            </a:extLst>
          </p:cNvPr>
          <p:cNvSpPr>
            <a:spLocks noGrp="1"/>
          </p:cNvSpPr>
          <p:nvPr>
            <p:ph idx="1"/>
          </p:nvPr>
        </p:nvSpPr>
        <p:spPr>
          <a:xfrm>
            <a:off x="838200" y="1202569"/>
            <a:ext cx="10515600" cy="1754013"/>
          </a:xfrm>
        </p:spPr>
        <p:txBody>
          <a:bodyPr>
            <a:noAutofit/>
          </a:bodyPr>
          <a:lstStyle/>
          <a:p>
            <a:pPr algn="just">
              <a:lnSpc>
                <a:spcPct val="100000"/>
              </a:lnSpc>
            </a:pPr>
            <a:r>
              <a:rPr lang="en-US" sz="2200" noProof="0" dirty="0"/>
              <a:t>AKS nodes run on Azure Virtual </a:t>
            </a:r>
            <a:r>
              <a:rPr lang="en-US" sz="2200" dirty="0"/>
              <a:t>M</a:t>
            </a:r>
            <a:r>
              <a:rPr lang="en-US" sz="2200" noProof="0" dirty="0" err="1"/>
              <a:t>achines</a:t>
            </a:r>
            <a:r>
              <a:rPr lang="en-US" sz="2200" noProof="0" dirty="0"/>
              <a:t>. </a:t>
            </a:r>
          </a:p>
          <a:p>
            <a:pPr algn="just">
              <a:lnSpc>
                <a:spcPct val="100000"/>
              </a:lnSpc>
            </a:pPr>
            <a:r>
              <a:rPr lang="en-US" sz="2200" dirty="0"/>
              <a:t>Users</a:t>
            </a:r>
            <a:r>
              <a:rPr lang="en-US" sz="2200" noProof="0" dirty="0"/>
              <a:t> can connect storage to nodes and pods, upgrade cluster components, use GPUs Linux nodes to run a customized Ubuntu OS image, and Windows Server nodes run a customized Windows Server 2019 OS image.</a:t>
            </a:r>
          </a:p>
        </p:txBody>
      </p:sp>
      <p:pic>
        <p:nvPicPr>
          <p:cNvPr id="52" name="Picture 51">
            <a:extLst>
              <a:ext uri="{FF2B5EF4-FFF2-40B4-BE49-F238E27FC236}">
                <a16:creationId xmlns:a16="http://schemas.microsoft.com/office/drawing/2014/main" id="{4051CEEE-25EC-4D3B-BCC6-4CBD5A4AC051}"/>
              </a:ext>
            </a:extLst>
          </p:cNvPr>
          <p:cNvPicPr>
            <a:picLocks noChangeAspect="1"/>
          </p:cNvPicPr>
          <p:nvPr/>
        </p:nvPicPr>
        <p:blipFill>
          <a:blip r:embed="rId3"/>
          <a:stretch>
            <a:fillRect/>
          </a:stretch>
        </p:blipFill>
        <p:spPr>
          <a:xfrm>
            <a:off x="1643347" y="2956582"/>
            <a:ext cx="9059539" cy="3381847"/>
          </a:xfrm>
          <a:prstGeom prst="rect">
            <a:avLst/>
          </a:prstGeom>
        </p:spPr>
      </p:pic>
    </p:spTree>
    <p:extLst>
      <p:ext uri="{BB962C8B-B14F-4D97-AF65-F5344CB8AC3E}">
        <p14:creationId xmlns:p14="http://schemas.microsoft.com/office/powerpoint/2010/main" val="18594372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2C869-A39C-453B-B59C-B4C644A570F5}"/>
              </a:ext>
            </a:extLst>
          </p:cNvPr>
          <p:cNvSpPr>
            <a:spLocks noGrp="1"/>
          </p:cNvSpPr>
          <p:nvPr>
            <p:ph type="title"/>
          </p:nvPr>
        </p:nvSpPr>
        <p:spPr/>
        <p:txBody>
          <a:bodyPr/>
          <a:lstStyle/>
          <a:p>
            <a:pPr algn="ctr"/>
            <a:r>
              <a:rPr lang="en-US" noProof="0" dirty="0"/>
              <a:t>AKS – Nodes and Node Pools</a:t>
            </a:r>
          </a:p>
        </p:txBody>
      </p:sp>
      <p:sp>
        <p:nvSpPr>
          <p:cNvPr id="3" name="Content Placeholder 2">
            <a:extLst>
              <a:ext uri="{FF2B5EF4-FFF2-40B4-BE49-F238E27FC236}">
                <a16:creationId xmlns:a16="http://schemas.microsoft.com/office/drawing/2014/main" id="{C6F53B4B-B093-42D2-A523-B9953A734946}"/>
              </a:ext>
            </a:extLst>
          </p:cNvPr>
          <p:cNvSpPr>
            <a:spLocks noGrp="1"/>
          </p:cNvSpPr>
          <p:nvPr>
            <p:ph idx="1"/>
          </p:nvPr>
        </p:nvSpPr>
        <p:spPr>
          <a:xfrm>
            <a:off x="838200" y="1690688"/>
            <a:ext cx="10515600" cy="4351338"/>
          </a:xfrm>
        </p:spPr>
        <p:txBody>
          <a:bodyPr>
            <a:normAutofit/>
          </a:bodyPr>
          <a:lstStyle/>
          <a:p>
            <a:pPr marL="0" indent="0" algn="just">
              <a:lnSpc>
                <a:spcPct val="100000"/>
              </a:lnSpc>
              <a:spcBef>
                <a:spcPts val="0"/>
              </a:spcBef>
              <a:spcAft>
                <a:spcPts val="1200"/>
              </a:spcAft>
              <a:buNone/>
            </a:pPr>
            <a:r>
              <a:rPr lang="en-US" sz="2400" noProof="0" dirty="0"/>
              <a:t>To run applications and supporting services, </a:t>
            </a:r>
            <a:r>
              <a:rPr lang="en-US" sz="2400" dirty="0"/>
              <a:t>users</a:t>
            </a:r>
            <a:r>
              <a:rPr lang="en-US" sz="2400" noProof="0" dirty="0"/>
              <a:t> need a Kubernetes node. An AKS cluster has one or more nodes, which is an Azure Virtual </a:t>
            </a:r>
            <a:r>
              <a:rPr lang="en-US" sz="2400" dirty="0"/>
              <a:t>M</a:t>
            </a:r>
            <a:r>
              <a:rPr lang="en-US" sz="2400" noProof="0" dirty="0" err="1"/>
              <a:t>achine</a:t>
            </a:r>
            <a:r>
              <a:rPr lang="en-US" sz="2400" noProof="0" dirty="0"/>
              <a:t> (VM) that runs the Kubernetes node components and container runtime.</a:t>
            </a:r>
          </a:p>
          <a:p>
            <a:pPr algn="just">
              <a:lnSpc>
                <a:spcPct val="100000"/>
              </a:lnSpc>
            </a:pPr>
            <a:r>
              <a:rPr lang="en-US" sz="2400" dirty="0"/>
              <a:t>K</a:t>
            </a:r>
            <a:r>
              <a:rPr lang="en-US" sz="2400" noProof="0" dirty="0" err="1"/>
              <a:t>ubelet</a:t>
            </a:r>
            <a:endParaRPr lang="en-US" sz="2400" noProof="0" dirty="0"/>
          </a:p>
          <a:p>
            <a:pPr algn="just">
              <a:lnSpc>
                <a:spcPct val="100000"/>
              </a:lnSpc>
            </a:pPr>
            <a:r>
              <a:rPr lang="en-US" sz="2400" dirty="0"/>
              <a:t>K</a:t>
            </a:r>
            <a:r>
              <a:rPr lang="en-US" sz="2400" noProof="0" dirty="0" err="1"/>
              <a:t>ube</a:t>
            </a:r>
            <a:r>
              <a:rPr lang="en-US" sz="2400" noProof="0" dirty="0"/>
              <a:t>-Proxy</a:t>
            </a:r>
          </a:p>
          <a:p>
            <a:pPr algn="just">
              <a:lnSpc>
                <a:spcPct val="100000"/>
              </a:lnSpc>
            </a:pPr>
            <a:r>
              <a:rPr lang="en-US" sz="2400" noProof="0" dirty="0"/>
              <a:t>Container Runtime</a:t>
            </a:r>
          </a:p>
        </p:txBody>
      </p:sp>
    </p:spTree>
    <p:extLst>
      <p:ext uri="{BB962C8B-B14F-4D97-AF65-F5344CB8AC3E}">
        <p14:creationId xmlns:p14="http://schemas.microsoft.com/office/powerpoint/2010/main" val="15974142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32843-5513-42EF-A331-38062BB6B323}"/>
              </a:ext>
            </a:extLst>
          </p:cNvPr>
          <p:cNvSpPr>
            <a:spLocks noGrp="1"/>
          </p:cNvSpPr>
          <p:nvPr>
            <p:ph type="title"/>
          </p:nvPr>
        </p:nvSpPr>
        <p:spPr/>
        <p:txBody>
          <a:bodyPr/>
          <a:lstStyle/>
          <a:p>
            <a:pPr algn="ctr"/>
            <a:r>
              <a:rPr lang="en-US" noProof="0" dirty="0"/>
              <a:t>AKS – Pods</a:t>
            </a:r>
          </a:p>
        </p:txBody>
      </p:sp>
      <p:sp>
        <p:nvSpPr>
          <p:cNvPr id="3" name="Content Placeholder 2">
            <a:extLst>
              <a:ext uri="{FF2B5EF4-FFF2-40B4-BE49-F238E27FC236}">
                <a16:creationId xmlns:a16="http://schemas.microsoft.com/office/drawing/2014/main" id="{7E3495D3-C243-405C-AB0A-3CBE91CD23C7}"/>
              </a:ext>
            </a:extLst>
          </p:cNvPr>
          <p:cNvSpPr>
            <a:spLocks noGrp="1"/>
          </p:cNvSpPr>
          <p:nvPr>
            <p:ph idx="1"/>
          </p:nvPr>
        </p:nvSpPr>
        <p:spPr>
          <a:xfrm>
            <a:off x="838200" y="1928333"/>
            <a:ext cx="10515600" cy="2739201"/>
          </a:xfrm>
        </p:spPr>
        <p:txBody>
          <a:bodyPr>
            <a:noAutofit/>
          </a:bodyPr>
          <a:lstStyle/>
          <a:p>
            <a:pPr algn="just">
              <a:lnSpc>
                <a:spcPct val="100000"/>
              </a:lnSpc>
            </a:pPr>
            <a:r>
              <a:rPr lang="en-US" sz="2400" noProof="0" dirty="0"/>
              <a:t>The pods run an instance of </a:t>
            </a:r>
            <a:r>
              <a:rPr lang="en-US" sz="2400" dirty="0"/>
              <a:t>the user’s</a:t>
            </a:r>
            <a:r>
              <a:rPr lang="en-US" sz="2400" noProof="0" dirty="0"/>
              <a:t> application. A pod represents a single instance of </a:t>
            </a:r>
            <a:r>
              <a:rPr lang="en-US" sz="2400" dirty="0"/>
              <a:t>the</a:t>
            </a:r>
            <a:r>
              <a:rPr lang="en-US" sz="2400" noProof="0" dirty="0"/>
              <a:t> application. Pods typically have a 1:1 mapping with a container, although there are advanced scenarios where a pod may contain multiple containers. </a:t>
            </a:r>
          </a:p>
          <a:p>
            <a:pPr algn="just">
              <a:lnSpc>
                <a:spcPct val="100000"/>
              </a:lnSpc>
            </a:pPr>
            <a:r>
              <a:rPr lang="en-US" sz="2400" noProof="0" dirty="0"/>
              <a:t>These multi-container pods are scheduled together on the same node and allow containers to share related resources.</a:t>
            </a:r>
          </a:p>
        </p:txBody>
      </p:sp>
    </p:spTree>
    <p:extLst>
      <p:ext uri="{BB962C8B-B14F-4D97-AF65-F5344CB8AC3E}">
        <p14:creationId xmlns:p14="http://schemas.microsoft.com/office/powerpoint/2010/main" val="36253380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D0252-ECAB-49BE-89B2-1D6CC7C7FB4B}"/>
              </a:ext>
            </a:extLst>
          </p:cNvPr>
          <p:cNvSpPr>
            <a:spLocks noGrp="1"/>
          </p:cNvSpPr>
          <p:nvPr>
            <p:ph type="title"/>
          </p:nvPr>
        </p:nvSpPr>
        <p:spPr>
          <a:xfrm>
            <a:off x="838200" y="100720"/>
            <a:ext cx="10515600" cy="1325563"/>
          </a:xfrm>
        </p:spPr>
        <p:txBody>
          <a:bodyPr/>
          <a:lstStyle/>
          <a:p>
            <a:pPr algn="ctr"/>
            <a:r>
              <a:rPr lang="en-US" noProof="0" dirty="0"/>
              <a:t>AKS – Networking</a:t>
            </a:r>
          </a:p>
        </p:txBody>
      </p:sp>
      <p:sp>
        <p:nvSpPr>
          <p:cNvPr id="3" name="Content Placeholder 2">
            <a:extLst>
              <a:ext uri="{FF2B5EF4-FFF2-40B4-BE49-F238E27FC236}">
                <a16:creationId xmlns:a16="http://schemas.microsoft.com/office/drawing/2014/main" id="{18A2B50A-9A39-4D95-80CA-E0FE7F4D6294}"/>
              </a:ext>
            </a:extLst>
          </p:cNvPr>
          <p:cNvSpPr>
            <a:spLocks noGrp="1"/>
          </p:cNvSpPr>
          <p:nvPr>
            <p:ph idx="1"/>
          </p:nvPr>
        </p:nvSpPr>
        <p:spPr>
          <a:xfrm>
            <a:off x="838199" y="1451384"/>
            <a:ext cx="10515600" cy="1038760"/>
          </a:xfrm>
        </p:spPr>
        <p:txBody>
          <a:bodyPr>
            <a:normAutofit lnSpcReduction="10000"/>
          </a:bodyPr>
          <a:lstStyle/>
          <a:p>
            <a:pPr marL="0" indent="0" algn="just">
              <a:buNone/>
            </a:pPr>
            <a:r>
              <a:rPr lang="en-US" sz="2400" noProof="0" dirty="0"/>
              <a:t>Kubernetes nodes are connected to a virtual network and can provide inbound and outbound connectivity for pods. The </a:t>
            </a:r>
            <a:r>
              <a:rPr lang="en-US" sz="2400" noProof="0" dirty="0" err="1"/>
              <a:t>kube</a:t>
            </a:r>
            <a:r>
              <a:rPr lang="en-US" sz="2400" noProof="0" dirty="0"/>
              <a:t>-proxy component runs on each node to provide these network features.</a:t>
            </a:r>
          </a:p>
        </p:txBody>
      </p:sp>
      <p:pic>
        <p:nvPicPr>
          <p:cNvPr id="49" name="Picture 48">
            <a:extLst>
              <a:ext uri="{FF2B5EF4-FFF2-40B4-BE49-F238E27FC236}">
                <a16:creationId xmlns:a16="http://schemas.microsoft.com/office/drawing/2014/main" id="{4C0C3D8D-5F13-45D8-9FFF-3A34CAED0128}"/>
              </a:ext>
            </a:extLst>
          </p:cNvPr>
          <p:cNvPicPr>
            <a:picLocks noChangeAspect="1"/>
          </p:cNvPicPr>
          <p:nvPr/>
        </p:nvPicPr>
        <p:blipFill>
          <a:blip r:embed="rId3"/>
          <a:stretch>
            <a:fillRect/>
          </a:stretch>
        </p:blipFill>
        <p:spPr>
          <a:xfrm>
            <a:off x="1547176" y="2515245"/>
            <a:ext cx="9097645" cy="3705742"/>
          </a:xfrm>
          <a:prstGeom prst="rect">
            <a:avLst/>
          </a:prstGeom>
        </p:spPr>
      </p:pic>
    </p:spTree>
    <p:extLst>
      <p:ext uri="{BB962C8B-B14F-4D97-AF65-F5344CB8AC3E}">
        <p14:creationId xmlns:p14="http://schemas.microsoft.com/office/powerpoint/2010/main" val="20061083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74334-92A3-4ADD-A37A-8DE002085D20}"/>
              </a:ext>
            </a:extLst>
          </p:cNvPr>
          <p:cNvSpPr>
            <a:spLocks noGrp="1"/>
          </p:cNvSpPr>
          <p:nvPr>
            <p:ph type="title"/>
          </p:nvPr>
        </p:nvSpPr>
        <p:spPr>
          <a:xfrm>
            <a:off x="838200" y="10946"/>
            <a:ext cx="10515600" cy="1325563"/>
          </a:xfrm>
        </p:spPr>
        <p:txBody>
          <a:bodyPr/>
          <a:lstStyle/>
          <a:p>
            <a:pPr algn="ctr"/>
            <a:r>
              <a:rPr lang="en-US" noProof="0" dirty="0"/>
              <a:t>AKS – Storage</a:t>
            </a:r>
          </a:p>
        </p:txBody>
      </p:sp>
      <p:sp>
        <p:nvSpPr>
          <p:cNvPr id="3" name="Content Placeholder 2">
            <a:extLst>
              <a:ext uri="{FF2B5EF4-FFF2-40B4-BE49-F238E27FC236}">
                <a16:creationId xmlns:a16="http://schemas.microsoft.com/office/drawing/2014/main" id="{754A9827-AB3F-4C1C-AB39-4A0164570BFA}"/>
              </a:ext>
            </a:extLst>
          </p:cNvPr>
          <p:cNvSpPr>
            <a:spLocks noGrp="1"/>
          </p:cNvSpPr>
          <p:nvPr>
            <p:ph idx="1"/>
          </p:nvPr>
        </p:nvSpPr>
        <p:spPr>
          <a:xfrm>
            <a:off x="838200" y="1517153"/>
            <a:ext cx="3888783" cy="4242202"/>
          </a:xfrm>
        </p:spPr>
        <p:txBody>
          <a:bodyPr>
            <a:noAutofit/>
          </a:bodyPr>
          <a:lstStyle/>
          <a:p>
            <a:pPr>
              <a:lnSpc>
                <a:spcPct val="100000"/>
              </a:lnSpc>
            </a:pPr>
            <a:r>
              <a:rPr lang="en-US" sz="2400" noProof="0" dirty="0"/>
              <a:t>Applications that run in Azure Kubernetes Service (AKS) may need to store and retrieve data.</a:t>
            </a:r>
          </a:p>
          <a:p>
            <a:pPr>
              <a:lnSpc>
                <a:spcPct val="100000"/>
              </a:lnSpc>
            </a:pPr>
            <a:r>
              <a:rPr lang="en-US" sz="2400" noProof="0" dirty="0"/>
              <a:t>Multiple pods may need to share the same data volumes or reattach data volumes if the pod is rescheduled on a different node. </a:t>
            </a:r>
          </a:p>
        </p:txBody>
      </p:sp>
      <p:pic>
        <p:nvPicPr>
          <p:cNvPr id="4" name="Picture 3">
            <a:extLst>
              <a:ext uri="{FF2B5EF4-FFF2-40B4-BE49-F238E27FC236}">
                <a16:creationId xmlns:a16="http://schemas.microsoft.com/office/drawing/2014/main" id="{77A872E6-4654-4991-8F21-32E000210BA6}"/>
              </a:ext>
            </a:extLst>
          </p:cNvPr>
          <p:cNvPicPr>
            <a:picLocks noChangeAspect="1"/>
          </p:cNvPicPr>
          <p:nvPr/>
        </p:nvPicPr>
        <p:blipFill>
          <a:blip r:embed="rId2"/>
          <a:stretch>
            <a:fillRect/>
          </a:stretch>
        </p:blipFill>
        <p:spPr>
          <a:xfrm>
            <a:off x="6096000" y="1423179"/>
            <a:ext cx="5634346" cy="4794845"/>
          </a:xfrm>
          <a:prstGeom prst="rect">
            <a:avLst/>
          </a:prstGeom>
        </p:spPr>
      </p:pic>
    </p:spTree>
    <p:extLst>
      <p:ext uri="{BB962C8B-B14F-4D97-AF65-F5344CB8AC3E}">
        <p14:creationId xmlns:p14="http://schemas.microsoft.com/office/powerpoint/2010/main" val="30292585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3CA11-133E-453A-8AF5-FE709A8A8A1E}"/>
              </a:ext>
            </a:extLst>
          </p:cNvPr>
          <p:cNvSpPr>
            <a:spLocks noGrp="1"/>
          </p:cNvSpPr>
          <p:nvPr>
            <p:ph type="title"/>
          </p:nvPr>
        </p:nvSpPr>
        <p:spPr>
          <a:xfrm>
            <a:off x="838200" y="147523"/>
            <a:ext cx="10515600" cy="1325563"/>
          </a:xfrm>
        </p:spPr>
        <p:txBody>
          <a:bodyPr/>
          <a:lstStyle/>
          <a:p>
            <a:pPr algn="ctr"/>
            <a:r>
              <a:rPr lang="en-US" noProof="0" dirty="0"/>
              <a:t>AKS – Scaling</a:t>
            </a:r>
          </a:p>
        </p:txBody>
      </p:sp>
      <p:sp>
        <p:nvSpPr>
          <p:cNvPr id="3" name="Content Placeholder 2">
            <a:extLst>
              <a:ext uri="{FF2B5EF4-FFF2-40B4-BE49-F238E27FC236}">
                <a16:creationId xmlns:a16="http://schemas.microsoft.com/office/drawing/2014/main" id="{ADA73136-3DBD-4F42-A1E4-4F9028F42CBE}"/>
              </a:ext>
            </a:extLst>
          </p:cNvPr>
          <p:cNvSpPr>
            <a:spLocks noGrp="1"/>
          </p:cNvSpPr>
          <p:nvPr>
            <p:ph idx="1"/>
          </p:nvPr>
        </p:nvSpPr>
        <p:spPr>
          <a:xfrm>
            <a:off x="838200" y="1473086"/>
            <a:ext cx="10515600" cy="1955914"/>
          </a:xfrm>
        </p:spPr>
        <p:txBody>
          <a:bodyPr>
            <a:noAutofit/>
          </a:bodyPr>
          <a:lstStyle/>
          <a:p>
            <a:pPr>
              <a:lnSpc>
                <a:spcPct val="110000"/>
              </a:lnSpc>
            </a:pPr>
            <a:r>
              <a:rPr lang="en-US" sz="2000" noProof="0" dirty="0"/>
              <a:t>As </a:t>
            </a:r>
            <a:r>
              <a:rPr lang="en-US" sz="2000" dirty="0"/>
              <a:t>users</a:t>
            </a:r>
            <a:r>
              <a:rPr lang="en-US" sz="2000" noProof="0" dirty="0"/>
              <a:t> run applications in Azure Kubernetes Service (AKS), </a:t>
            </a:r>
            <a:r>
              <a:rPr lang="en-US" sz="2000" dirty="0"/>
              <a:t>they</a:t>
            </a:r>
            <a:r>
              <a:rPr lang="en-US" sz="2000" noProof="0" dirty="0"/>
              <a:t> may need to increase or decrease the amount of compute resources.</a:t>
            </a:r>
          </a:p>
          <a:p>
            <a:pPr>
              <a:lnSpc>
                <a:spcPct val="110000"/>
              </a:lnSpc>
            </a:pPr>
            <a:r>
              <a:rPr lang="en-US" sz="2000" noProof="0" dirty="0"/>
              <a:t>As the number of application instances users need to change adjusts, </a:t>
            </a:r>
            <a:r>
              <a:rPr lang="en-US" sz="2000" dirty="0"/>
              <a:t>they</a:t>
            </a:r>
            <a:r>
              <a:rPr lang="en-US" sz="2000" noProof="0" dirty="0"/>
              <a:t> many need to modify the number of underlying Kubernetes nodes.</a:t>
            </a:r>
          </a:p>
        </p:txBody>
      </p:sp>
      <p:pic>
        <p:nvPicPr>
          <p:cNvPr id="32" name="Picture 31">
            <a:extLst>
              <a:ext uri="{FF2B5EF4-FFF2-40B4-BE49-F238E27FC236}">
                <a16:creationId xmlns:a16="http://schemas.microsoft.com/office/drawing/2014/main" id="{D2B017BF-93F5-49FB-A647-70E7BDFB22EC}"/>
              </a:ext>
            </a:extLst>
          </p:cNvPr>
          <p:cNvPicPr>
            <a:picLocks noChangeAspect="1"/>
          </p:cNvPicPr>
          <p:nvPr/>
        </p:nvPicPr>
        <p:blipFill>
          <a:blip r:embed="rId3"/>
          <a:stretch>
            <a:fillRect/>
          </a:stretch>
        </p:blipFill>
        <p:spPr>
          <a:xfrm>
            <a:off x="2823706" y="3268455"/>
            <a:ext cx="6544588" cy="2972215"/>
          </a:xfrm>
          <a:prstGeom prst="rect">
            <a:avLst/>
          </a:prstGeom>
        </p:spPr>
      </p:pic>
    </p:spTree>
    <p:extLst>
      <p:ext uri="{BB962C8B-B14F-4D97-AF65-F5344CB8AC3E}">
        <p14:creationId xmlns:p14="http://schemas.microsoft.com/office/powerpoint/2010/main" val="19809624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3CA11-133E-453A-8AF5-FE709A8A8A1E}"/>
              </a:ext>
            </a:extLst>
          </p:cNvPr>
          <p:cNvSpPr>
            <a:spLocks noGrp="1"/>
          </p:cNvSpPr>
          <p:nvPr>
            <p:ph type="title"/>
          </p:nvPr>
        </p:nvSpPr>
        <p:spPr>
          <a:xfrm>
            <a:off x="838200" y="147523"/>
            <a:ext cx="10515600" cy="1325563"/>
          </a:xfrm>
        </p:spPr>
        <p:txBody>
          <a:bodyPr/>
          <a:lstStyle/>
          <a:p>
            <a:pPr algn="ctr"/>
            <a:r>
              <a:rPr lang="en-US" noProof="0" dirty="0"/>
              <a:t>AKS – Scaling to ACI</a:t>
            </a:r>
          </a:p>
        </p:txBody>
      </p:sp>
      <p:sp>
        <p:nvSpPr>
          <p:cNvPr id="3" name="Content Placeholder 2">
            <a:extLst>
              <a:ext uri="{FF2B5EF4-FFF2-40B4-BE49-F238E27FC236}">
                <a16:creationId xmlns:a16="http://schemas.microsoft.com/office/drawing/2014/main" id="{ADA73136-3DBD-4F42-A1E4-4F9028F42CBE}"/>
              </a:ext>
            </a:extLst>
          </p:cNvPr>
          <p:cNvSpPr>
            <a:spLocks noGrp="1"/>
          </p:cNvSpPr>
          <p:nvPr>
            <p:ph idx="1"/>
          </p:nvPr>
        </p:nvSpPr>
        <p:spPr>
          <a:xfrm>
            <a:off x="139700" y="1709259"/>
            <a:ext cx="11861800" cy="851473"/>
          </a:xfrm>
        </p:spPr>
        <p:txBody>
          <a:bodyPr>
            <a:normAutofit/>
          </a:bodyPr>
          <a:lstStyle/>
          <a:p>
            <a:pPr marL="0" indent="0" algn="ctr">
              <a:buNone/>
            </a:pPr>
            <a:r>
              <a:rPr lang="en-US" sz="2400" noProof="0" dirty="0"/>
              <a:t>To rapidly scale AKS clusters, </a:t>
            </a:r>
            <a:r>
              <a:rPr lang="en-US" sz="2400" dirty="0"/>
              <a:t>users</a:t>
            </a:r>
            <a:r>
              <a:rPr lang="en-US" sz="2400" noProof="0" dirty="0"/>
              <a:t> can integrate with Azure Container Instances (ACI).</a:t>
            </a:r>
          </a:p>
        </p:txBody>
      </p:sp>
      <p:pic>
        <p:nvPicPr>
          <p:cNvPr id="37" name="Picture 36">
            <a:extLst>
              <a:ext uri="{FF2B5EF4-FFF2-40B4-BE49-F238E27FC236}">
                <a16:creationId xmlns:a16="http://schemas.microsoft.com/office/drawing/2014/main" id="{D70357C8-65BB-48DE-B73B-895FCF8EC41A}"/>
              </a:ext>
            </a:extLst>
          </p:cNvPr>
          <p:cNvPicPr>
            <a:picLocks noChangeAspect="1"/>
          </p:cNvPicPr>
          <p:nvPr/>
        </p:nvPicPr>
        <p:blipFill>
          <a:blip r:embed="rId3"/>
          <a:stretch>
            <a:fillRect/>
          </a:stretch>
        </p:blipFill>
        <p:spPr>
          <a:xfrm>
            <a:off x="1081504" y="2796905"/>
            <a:ext cx="10139309" cy="3086307"/>
          </a:xfrm>
          <a:prstGeom prst="rect">
            <a:avLst/>
          </a:prstGeom>
        </p:spPr>
      </p:pic>
    </p:spTree>
    <p:extLst>
      <p:ext uri="{BB962C8B-B14F-4D97-AF65-F5344CB8AC3E}">
        <p14:creationId xmlns:p14="http://schemas.microsoft.com/office/powerpoint/2010/main" val="3568265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88952-D581-456B-8A4B-EA9958BF5C4B}"/>
              </a:ext>
            </a:extLst>
          </p:cNvPr>
          <p:cNvSpPr>
            <a:spLocks noGrp="1"/>
          </p:cNvSpPr>
          <p:nvPr>
            <p:ph type="title"/>
          </p:nvPr>
        </p:nvSpPr>
        <p:spPr>
          <a:xfrm>
            <a:off x="836675" y="62765"/>
            <a:ext cx="10515600" cy="1306443"/>
          </a:xfrm>
        </p:spPr>
        <p:txBody>
          <a:bodyPr>
            <a:normAutofit/>
          </a:bodyPr>
          <a:lstStyle/>
          <a:p>
            <a:pPr algn="ctr"/>
            <a:r>
              <a:rPr lang="en-US" b="0" i="0" noProof="0" dirty="0">
                <a:effectLst/>
              </a:rPr>
              <a:t>Creating Virtual Machines – PowerShell</a:t>
            </a:r>
            <a:endParaRPr lang="en-US" noProof="0" dirty="0"/>
          </a:p>
        </p:txBody>
      </p:sp>
      <p:sp>
        <p:nvSpPr>
          <p:cNvPr id="5" name="Content Placeholder 4">
            <a:extLst>
              <a:ext uri="{FF2B5EF4-FFF2-40B4-BE49-F238E27FC236}">
                <a16:creationId xmlns:a16="http://schemas.microsoft.com/office/drawing/2014/main" id="{7FDD26E2-66C2-4D0E-851A-27B84EFBBB06}"/>
              </a:ext>
            </a:extLst>
          </p:cNvPr>
          <p:cNvSpPr>
            <a:spLocks noGrp="1"/>
          </p:cNvSpPr>
          <p:nvPr>
            <p:ph idx="1"/>
          </p:nvPr>
        </p:nvSpPr>
        <p:spPr>
          <a:xfrm>
            <a:off x="1076751" y="1239436"/>
            <a:ext cx="10035448" cy="1960964"/>
          </a:xfrm>
        </p:spPr>
        <p:txBody>
          <a:bodyPr>
            <a:noAutofit/>
          </a:bodyPr>
          <a:lstStyle/>
          <a:p>
            <a:pPr algn="just">
              <a:lnSpc>
                <a:spcPct val="100000"/>
              </a:lnSpc>
            </a:pPr>
            <a:r>
              <a:rPr lang="en-US" sz="2000" noProof="0" dirty="0"/>
              <a:t>The Azure PowerShell module is used to create and manage Azure resources from the PowerShell command line or in scripts.</a:t>
            </a:r>
          </a:p>
          <a:p>
            <a:pPr algn="just">
              <a:lnSpc>
                <a:spcPct val="100000"/>
              </a:lnSpc>
            </a:pPr>
            <a:r>
              <a:rPr lang="en-US" sz="2000" noProof="0" dirty="0"/>
              <a:t>The Azure Cloud Shell is a free interactive shell that </a:t>
            </a:r>
            <a:r>
              <a:rPr lang="en-US" sz="2000" dirty="0"/>
              <a:t>users</a:t>
            </a:r>
            <a:r>
              <a:rPr lang="en-US" sz="2000" noProof="0" dirty="0"/>
              <a:t> can use to run the management of </a:t>
            </a:r>
            <a:r>
              <a:rPr lang="en-US" sz="2000" dirty="0" err="1"/>
              <a:t>thei</a:t>
            </a:r>
            <a:r>
              <a:rPr lang="en-US" sz="2000" noProof="0" dirty="0"/>
              <a:t>r Azure Cloud environment, it has common Azure tools preinstalled and configured to use with </a:t>
            </a:r>
            <a:r>
              <a:rPr lang="en-US" sz="2000" dirty="0" err="1"/>
              <a:t>thei</a:t>
            </a:r>
            <a:r>
              <a:rPr lang="en-US" sz="2000" noProof="0" dirty="0"/>
              <a:t>r account.</a:t>
            </a:r>
          </a:p>
        </p:txBody>
      </p:sp>
      <p:pic>
        <p:nvPicPr>
          <p:cNvPr id="6" name="Picture 5">
            <a:extLst>
              <a:ext uri="{FF2B5EF4-FFF2-40B4-BE49-F238E27FC236}">
                <a16:creationId xmlns:a16="http://schemas.microsoft.com/office/drawing/2014/main" id="{306ADC7B-2EA2-4706-B2E3-5DE98BAAC14A}"/>
              </a:ext>
            </a:extLst>
          </p:cNvPr>
          <p:cNvPicPr>
            <a:picLocks noChangeAspect="1"/>
          </p:cNvPicPr>
          <p:nvPr/>
        </p:nvPicPr>
        <p:blipFill>
          <a:blip r:embed="rId3"/>
          <a:stretch>
            <a:fillRect/>
          </a:stretch>
        </p:blipFill>
        <p:spPr>
          <a:xfrm>
            <a:off x="2055539" y="3048000"/>
            <a:ext cx="8077871" cy="3220924"/>
          </a:xfrm>
          <a:prstGeom prst="rect">
            <a:avLst/>
          </a:prstGeom>
        </p:spPr>
      </p:pic>
    </p:spTree>
    <p:extLst>
      <p:ext uri="{BB962C8B-B14F-4D97-AF65-F5344CB8AC3E}">
        <p14:creationId xmlns:p14="http://schemas.microsoft.com/office/powerpoint/2010/main" val="40295085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581A3-28B2-48DE-BC95-8161F8FAB2AB}"/>
              </a:ext>
            </a:extLst>
          </p:cNvPr>
          <p:cNvSpPr>
            <a:spLocks noGrp="1"/>
          </p:cNvSpPr>
          <p:nvPr>
            <p:ph type="title"/>
          </p:nvPr>
        </p:nvSpPr>
        <p:spPr>
          <a:xfrm>
            <a:off x="870719" y="325409"/>
            <a:ext cx="10515600" cy="933799"/>
          </a:xfrm>
        </p:spPr>
        <p:txBody>
          <a:bodyPr>
            <a:normAutofit/>
          </a:bodyPr>
          <a:lstStyle/>
          <a:p>
            <a:pPr algn="ctr"/>
            <a:r>
              <a:rPr lang="en-US" noProof="0" dirty="0"/>
              <a:t>Azure Container Instances – ACI</a:t>
            </a:r>
          </a:p>
        </p:txBody>
      </p:sp>
      <p:sp>
        <p:nvSpPr>
          <p:cNvPr id="3" name="Content Placeholder 2">
            <a:extLst>
              <a:ext uri="{FF2B5EF4-FFF2-40B4-BE49-F238E27FC236}">
                <a16:creationId xmlns:a16="http://schemas.microsoft.com/office/drawing/2014/main" id="{4081CE84-7D6E-46B4-ABBB-6D6789A3B79C}"/>
              </a:ext>
            </a:extLst>
          </p:cNvPr>
          <p:cNvSpPr>
            <a:spLocks noGrp="1"/>
          </p:cNvSpPr>
          <p:nvPr>
            <p:ph idx="1"/>
          </p:nvPr>
        </p:nvSpPr>
        <p:spPr>
          <a:xfrm>
            <a:off x="1006627" y="1631928"/>
            <a:ext cx="10243782" cy="1424351"/>
          </a:xfrm>
        </p:spPr>
        <p:txBody>
          <a:bodyPr>
            <a:normAutofit/>
          </a:bodyPr>
          <a:lstStyle/>
          <a:p>
            <a:pPr marL="0" indent="0">
              <a:buNone/>
            </a:pPr>
            <a:r>
              <a:rPr lang="en-US" sz="2400" noProof="0" dirty="0"/>
              <a:t>Azure Container Instances </a:t>
            </a:r>
            <a:r>
              <a:rPr lang="en-US" sz="2400" dirty="0"/>
              <a:t>are</a:t>
            </a:r>
            <a:r>
              <a:rPr lang="en-US" sz="2400" noProof="0" dirty="0"/>
              <a:t> a great solution for any scenario that can operate in isolated containers, including simple applications, task automation, and build jobs. </a:t>
            </a:r>
          </a:p>
        </p:txBody>
      </p:sp>
      <p:pic>
        <p:nvPicPr>
          <p:cNvPr id="27" name="Picture 26">
            <a:extLst>
              <a:ext uri="{FF2B5EF4-FFF2-40B4-BE49-F238E27FC236}">
                <a16:creationId xmlns:a16="http://schemas.microsoft.com/office/drawing/2014/main" id="{68AC1474-9663-4EAB-BF2A-53028716B3BF}"/>
              </a:ext>
            </a:extLst>
          </p:cNvPr>
          <p:cNvPicPr>
            <a:picLocks noChangeAspect="1"/>
          </p:cNvPicPr>
          <p:nvPr/>
        </p:nvPicPr>
        <p:blipFill>
          <a:blip r:embed="rId3"/>
          <a:stretch>
            <a:fillRect/>
          </a:stretch>
        </p:blipFill>
        <p:spPr>
          <a:xfrm>
            <a:off x="1468230" y="3428999"/>
            <a:ext cx="9320577" cy="2716380"/>
          </a:xfrm>
          <a:prstGeom prst="rect">
            <a:avLst/>
          </a:prstGeom>
        </p:spPr>
      </p:pic>
    </p:spTree>
    <p:extLst>
      <p:ext uri="{BB962C8B-B14F-4D97-AF65-F5344CB8AC3E}">
        <p14:creationId xmlns:p14="http://schemas.microsoft.com/office/powerpoint/2010/main" val="2611248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86F4-6565-49B1-BFA4-5D6786A4BB46}"/>
              </a:ext>
            </a:extLst>
          </p:cNvPr>
          <p:cNvSpPr>
            <a:spLocks noGrp="1"/>
          </p:cNvSpPr>
          <p:nvPr>
            <p:ph type="title"/>
          </p:nvPr>
        </p:nvSpPr>
        <p:spPr>
          <a:xfrm>
            <a:off x="838200" y="373483"/>
            <a:ext cx="10515600" cy="1325563"/>
          </a:xfrm>
        </p:spPr>
        <p:txBody>
          <a:bodyPr/>
          <a:lstStyle/>
          <a:p>
            <a:pPr algn="ctr"/>
            <a:r>
              <a:rPr lang="en-US" noProof="0" dirty="0"/>
              <a:t>Container Groups</a:t>
            </a:r>
          </a:p>
        </p:txBody>
      </p:sp>
      <p:sp>
        <p:nvSpPr>
          <p:cNvPr id="3" name="Content Placeholder 2">
            <a:extLst>
              <a:ext uri="{FF2B5EF4-FFF2-40B4-BE49-F238E27FC236}">
                <a16:creationId xmlns:a16="http://schemas.microsoft.com/office/drawing/2014/main" id="{9D421D62-1EE7-4A89-9739-2A85DF9FE25F}"/>
              </a:ext>
            </a:extLst>
          </p:cNvPr>
          <p:cNvSpPr>
            <a:spLocks noGrp="1"/>
          </p:cNvSpPr>
          <p:nvPr>
            <p:ph idx="1"/>
          </p:nvPr>
        </p:nvSpPr>
        <p:spPr>
          <a:xfrm>
            <a:off x="749300" y="2117726"/>
            <a:ext cx="3981450" cy="3271630"/>
          </a:xfrm>
        </p:spPr>
        <p:txBody>
          <a:bodyPr>
            <a:noAutofit/>
          </a:bodyPr>
          <a:lstStyle/>
          <a:p>
            <a:pPr>
              <a:lnSpc>
                <a:spcPct val="100000"/>
              </a:lnSpc>
            </a:pPr>
            <a:r>
              <a:rPr lang="en-US" sz="2400" b="0" i="0" noProof="0" dirty="0">
                <a:effectLst/>
              </a:rPr>
              <a:t>A container group is a collection of containers that get scheduled on the same host machine.</a:t>
            </a:r>
          </a:p>
          <a:p>
            <a:pPr>
              <a:lnSpc>
                <a:spcPct val="100000"/>
              </a:lnSpc>
            </a:pPr>
            <a:r>
              <a:rPr lang="en-US" sz="2400" b="0" i="0" noProof="0" dirty="0">
                <a:effectLst/>
              </a:rPr>
              <a:t>The containers in a container group share a lifecycle, resources, local network, and storage volumes.</a:t>
            </a:r>
            <a:endParaRPr lang="en-US" sz="2400" noProof="0" dirty="0"/>
          </a:p>
        </p:txBody>
      </p:sp>
      <p:pic>
        <p:nvPicPr>
          <p:cNvPr id="34" name="Picture 33">
            <a:extLst>
              <a:ext uri="{FF2B5EF4-FFF2-40B4-BE49-F238E27FC236}">
                <a16:creationId xmlns:a16="http://schemas.microsoft.com/office/drawing/2014/main" id="{AF6791A2-6EF9-4936-9B29-E05E286B4617}"/>
              </a:ext>
            </a:extLst>
          </p:cNvPr>
          <p:cNvPicPr>
            <a:picLocks noChangeAspect="1"/>
          </p:cNvPicPr>
          <p:nvPr/>
        </p:nvPicPr>
        <p:blipFill>
          <a:blip r:embed="rId3"/>
          <a:stretch>
            <a:fillRect/>
          </a:stretch>
        </p:blipFill>
        <p:spPr>
          <a:xfrm>
            <a:off x="5182934" y="1483146"/>
            <a:ext cx="6920166" cy="4540790"/>
          </a:xfrm>
          <a:prstGeom prst="rect">
            <a:avLst/>
          </a:prstGeom>
        </p:spPr>
      </p:pic>
    </p:spTree>
    <p:extLst>
      <p:ext uri="{BB962C8B-B14F-4D97-AF65-F5344CB8AC3E}">
        <p14:creationId xmlns:p14="http://schemas.microsoft.com/office/powerpoint/2010/main" val="10177943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84B7C-E315-431D-B99D-F7A8868361C7}"/>
              </a:ext>
            </a:extLst>
          </p:cNvPr>
          <p:cNvSpPr>
            <a:spLocks noGrp="1"/>
          </p:cNvSpPr>
          <p:nvPr>
            <p:ph type="title"/>
          </p:nvPr>
        </p:nvSpPr>
        <p:spPr/>
        <p:txBody>
          <a:bodyPr/>
          <a:lstStyle/>
          <a:p>
            <a:r>
              <a:rPr lang="en-US" dirty="0"/>
              <a:t>Lesson 4 – Web Apps</a:t>
            </a:r>
          </a:p>
        </p:txBody>
      </p:sp>
    </p:spTree>
    <p:extLst>
      <p:ext uri="{BB962C8B-B14F-4D97-AF65-F5344CB8AC3E}">
        <p14:creationId xmlns:p14="http://schemas.microsoft.com/office/powerpoint/2010/main" val="15169787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9CE61-30BE-418E-BBB6-CEEED7035177}"/>
              </a:ext>
            </a:extLst>
          </p:cNvPr>
          <p:cNvSpPr>
            <a:spLocks noGrp="1"/>
          </p:cNvSpPr>
          <p:nvPr>
            <p:ph type="title"/>
          </p:nvPr>
        </p:nvSpPr>
        <p:spPr/>
        <p:txBody>
          <a:bodyPr/>
          <a:lstStyle/>
          <a:p>
            <a:pPr algn="ctr"/>
            <a:r>
              <a:rPr lang="en-US" noProof="0" dirty="0"/>
              <a:t>Azure App Service</a:t>
            </a:r>
          </a:p>
        </p:txBody>
      </p:sp>
      <p:sp>
        <p:nvSpPr>
          <p:cNvPr id="3" name="Content Placeholder 2">
            <a:extLst>
              <a:ext uri="{FF2B5EF4-FFF2-40B4-BE49-F238E27FC236}">
                <a16:creationId xmlns:a16="http://schemas.microsoft.com/office/drawing/2014/main" id="{E5446F80-F909-431F-BCC0-32498AECFCD6}"/>
              </a:ext>
            </a:extLst>
          </p:cNvPr>
          <p:cNvSpPr>
            <a:spLocks noGrp="1"/>
          </p:cNvSpPr>
          <p:nvPr>
            <p:ph idx="1"/>
          </p:nvPr>
        </p:nvSpPr>
        <p:spPr>
          <a:xfrm>
            <a:off x="838200" y="1571626"/>
            <a:ext cx="10515600" cy="2958850"/>
          </a:xfrm>
        </p:spPr>
        <p:txBody>
          <a:bodyPr>
            <a:noAutofit/>
          </a:bodyPr>
          <a:lstStyle/>
          <a:p>
            <a:pPr algn="just">
              <a:lnSpc>
                <a:spcPct val="100000"/>
              </a:lnSpc>
            </a:pPr>
            <a:r>
              <a:rPr lang="en-US" sz="2400" noProof="0" dirty="0"/>
              <a:t>In App Service (Web Apps, API Apps, or Mobile Apps), </a:t>
            </a:r>
            <a:r>
              <a:rPr lang="en-US" sz="2400" dirty="0"/>
              <a:t>the</a:t>
            </a:r>
            <a:r>
              <a:rPr lang="en-US" sz="2400" noProof="0" dirty="0"/>
              <a:t> app always runs in an App Service plan. </a:t>
            </a:r>
          </a:p>
          <a:p>
            <a:pPr algn="just">
              <a:lnSpc>
                <a:spcPct val="100000"/>
              </a:lnSpc>
            </a:pPr>
            <a:r>
              <a:rPr lang="en-US" sz="2400" noProof="0" dirty="0"/>
              <a:t>In addition, Azure Functions also has the option of running in an App Service Plan. An App Service Plan defines a set of compute resources for a web app to run. These compute resources are analogous to the server farm in conventional web hosting. </a:t>
            </a:r>
          </a:p>
        </p:txBody>
      </p:sp>
      <p:pic>
        <p:nvPicPr>
          <p:cNvPr id="5" name="Picture 4">
            <a:extLst>
              <a:ext uri="{FF2B5EF4-FFF2-40B4-BE49-F238E27FC236}">
                <a16:creationId xmlns:a16="http://schemas.microsoft.com/office/drawing/2014/main" id="{EA2C4000-735C-48C2-B28A-3E94555DCA65}"/>
              </a:ext>
            </a:extLst>
          </p:cNvPr>
          <p:cNvPicPr>
            <a:picLocks noChangeAspect="1"/>
          </p:cNvPicPr>
          <p:nvPr/>
        </p:nvPicPr>
        <p:blipFill>
          <a:blip r:embed="rId3"/>
          <a:stretch>
            <a:fillRect/>
          </a:stretch>
        </p:blipFill>
        <p:spPr>
          <a:xfrm>
            <a:off x="5141082" y="4111376"/>
            <a:ext cx="1909835" cy="1962399"/>
          </a:xfrm>
          <a:prstGeom prst="rect">
            <a:avLst/>
          </a:prstGeom>
        </p:spPr>
      </p:pic>
    </p:spTree>
    <p:extLst>
      <p:ext uri="{BB962C8B-B14F-4D97-AF65-F5344CB8AC3E}">
        <p14:creationId xmlns:p14="http://schemas.microsoft.com/office/powerpoint/2010/main" val="42571158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575C2-42B0-4D9E-8709-4FFEDAF700D5}"/>
              </a:ext>
            </a:extLst>
          </p:cNvPr>
          <p:cNvSpPr>
            <a:spLocks noGrp="1"/>
          </p:cNvSpPr>
          <p:nvPr>
            <p:ph type="title"/>
          </p:nvPr>
        </p:nvSpPr>
        <p:spPr/>
        <p:txBody>
          <a:bodyPr/>
          <a:lstStyle/>
          <a:p>
            <a:pPr algn="ctr"/>
            <a:r>
              <a:rPr lang="en-US" noProof="0" dirty="0"/>
              <a:t>Key Features of App Service</a:t>
            </a:r>
          </a:p>
        </p:txBody>
      </p:sp>
      <p:sp>
        <p:nvSpPr>
          <p:cNvPr id="3" name="Content Placeholder 2">
            <a:extLst>
              <a:ext uri="{FF2B5EF4-FFF2-40B4-BE49-F238E27FC236}">
                <a16:creationId xmlns:a16="http://schemas.microsoft.com/office/drawing/2014/main" id="{78235E61-E9D6-48F3-B999-1A37514034C7}"/>
              </a:ext>
            </a:extLst>
          </p:cNvPr>
          <p:cNvSpPr>
            <a:spLocks noGrp="1"/>
          </p:cNvSpPr>
          <p:nvPr>
            <p:ph idx="1"/>
          </p:nvPr>
        </p:nvSpPr>
        <p:spPr>
          <a:xfrm>
            <a:off x="1220761" y="1610088"/>
            <a:ext cx="7050206" cy="4452346"/>
          </a:xfrm>
        </p:spPr>
        <p:txBody>
          <a:bodyPr>
            <a:noAutofit/>
          </a:bodyPr>
          <a:lstStyle/>
          <a:p>
            <a:pPr algn="just">
              <a:lnSpc>
                <a:spcPct val="100000"/>
              </a:lnSpc>
            </a:pPr>
            <a:r>
              <a:rPr lang="en-US" sz="2200" i="0" noProof="0" dirty="0">
                <a:effectLst/>
              </a:rPr>
              <a:t>Multiple Languages and Frameworks</a:t>
            </a:r>
          </a:p>
          <a:p>
            <a:pPr algn="just">
              <a:lnSpc>
                <a:spcPct val="100000"/>
              </a:lnSpc>
            </a:pPr>
            <a:r>
              <a:rPr lang="en-US" sz="2200" i="0" noProof="0" dirty="0">
                <a:effectLst/>
              </a:rPr>
              <a:t>Managed Production </a:t>
            </a:r>
            <a:r>
              <a:rPr lang="en-US" sz="2200" dirty="0"/>
              <a:t>E</a:t>
            </a:r>
            <a:r>
              <a:rPr lang="en-US" sz="2200" i="0" noProof="0" dirty="0" err="1">
                <a:effectLst/>
              </a:rPr>
              <a:t>nvironment</a:t>
            </a:r>
            <a:endParaRPr lang="en-US" sz="2200" noProof="0" dirty="0"/>
          </a:p>
          <a:p>
            <a:pPr algn="just">
              <a:lnSpc>
                <a:spcPct val="100000"/>
              </a:lnSpc>
            </a:pPr>
            <a:r>
              <a:rPr lang="en-US" sz="2200" i="0" noProof="0" dirty="0">
                <a:effectLst/>
              </a:rPr>
              <a:t>Containerization and Docker</a:t>
            </a:r>
            <a:endParaRPr lang="en-US" sz="2200" noProof="0" dirty="0"/>
          </a:p>
          <a:p>
            <a:pPr algn="just">
              <a:lnSpc>
                <a:spcPct val="100000"/>
              </a:lnSpc>
            </a:pPr>
            <a:r>
              <a:rPr lang="en-US" sz="2200" i="0" noProof="0" dirty="0">
                <a:effectLst/>
              </a:rPr>
              <a:t>DevOps Optimization</a:t>
            </a:r>
          </a:p>
          <a:p>
            <a:pPr algn="just">
              <a:lnSpc>
                <a:spcPct val="100000"/>
              </a:lnSpc>
            </a:pPr>
            <a:r>
              <a:rPr lang="en-US" sz="2200" i="0" noProof="0" dirty="0">
                <a:effectLst/>
              </a:rPr>
              <a:t>Global Scale with </a:t>
            </a:r>
            <a:r>
              <a:rPr lang="en-US" sz="2200" dirty="0"/>
              <a:t>H</a:t>
            </a:r>
            <a:r>
              <a:rPr lang="en-US" sz="2200" i="0" noProof="0" dirty="0" err="1">
                <a:effectLst/>
              </a:rPr>
              <a:t>igh</a:t>
            </a:r>
            <a:r>
              <a:rPr lang="en-US" sz="2200" i="0" noProof="0" dirty="0">
                <a:effectLst/>
              </a:rPr>
              <a:t> </a:t>
            </a:r>
            <a:r>
              <a:rPr lang="en-US" sz="2200" dirty="0"/>
              <a:t>A</a:t>
            </a:r>
            <a:r>
              <a:rPr lang="en-US" sz="2200" i="0" noProof="0" dirty="0" err="1">
                <a:effectLst/>
              </a:rPr>
              <a:t>vailability</a:t>
            </a:r>
            <a:endParaRPr lang="en-US" sz="2200" noProof="0" dirty="0"/>
          </a:p>
          <a:p>
            <a:pPr algn="just">
              <a:lnSpc>
                <a:spcPct val="100000"/>
              </a:lnSpc>
            </a:pPr>
            <a:r>
              <a:rPr lang="en-US" sz="2200" i="0" noProof="0" dirty="0">
                <a:effectLst/>
              </a:rPr>
              <a:t>Connections to SaaS Platforms and On-Premises </a:t>
            </a:r>
            <a:r>
              <a:rPr lang="en-US" sz="2200" dirty="0"/>
              <a:t>D</a:t>
            </a:r>
            <a:r>
              <a:rPr lang="en-US" sz="2200" i="0" noProof="0" dirty="0" err="1">
                <a:effectLst/>
              </a:rPr>
              <a:t>ata</a:t>
            </a:r>
            <a:endParaRPr lang="en-US" sz="2200" i="0" noProof="0" dirty="0">
              <a:effectLst/>
            </a:endParaRPr>
          </a:p>
          <a:p>
            <a:pPr algn="just">
              <a:lnSpc>
                <a:spcPct val="100000"/>
              </a:lnSpc>
            </a:pPr>
            <a:r>
              <a:rPr lang="en-US" sz="2200" i="0" noProof="0" dirty="0">
                <a:effectLst/>
              </a:rPr>
              <a:t>Security and Compliance</a:t>
            </a:r>
            <a:endParaRPr lang="en-US" sz="2200" noProof="0" dirty="0"/>
          </a:p>
          <a:p>
            <a:pPr algn="just">
              <a:lnSpc>
                <a:spcPct val="100000"/>
              </a:lnSpc>
            </a:pPr>
            <a:r>
              <a:rPr lang="en-US" sz="2200" i="0" noProof="0" dirty="0">
                <a:effectLst/>
              </a:rPr>
              <a:t>Application Templates</a:t>
            </a:r>
          </a:p>
          <a:p>
            <a:pPr algn="just">
              <a:lnSpc>
                <a:spcPct val="100000"/>
              </a:lnSpc>
            </a:pPr>
            <a:r>
              <a:rPr lang="en-US" sz="2200" i="0" noProof="0" dirty="0">
                <a:effectLst/>
              </a:rPr>
              <a:t>API and Mobile </a:t>
            </a:r>
            <a:r>
              <a:rPr lang="en-US" sz="2200" dirty="0"/>
              <a:t>F</a:t>
            </a:r>
            <a:r>
              <a:rPr lang="en-US" sz="2200" i="0" noProof="0" dirty="0" err="1">
                <a:effectLst/>
              </a:rPr>
              <a:t>eatures</a:t>
            </a:r>
            <a:endParaRPr lang="en-US" sz="2200" noProof="0" dirty="0"/>
          </a:p>
        </p:txBody>
      </p:sp>
      <p:grpSp>
        <p:nvGrpSpPr>
          <p:cNvPr id="6" name="Group 5">
            <a:extLst>
              <a:ext uri="{FF2B5EF4-FFF2-40B4-BE49-F238E27FC236}">
                <a16:creationId xmlns:a16="http://schemas.microsoft.com/office/drawing/2014/main" id="{47A46B5D-D774-4882-9976-F9C414FCD2C1}"/>
              </a:ext>
            </a:extLst>
          </p:cNvPr>
          <p:cNvGrpSpPr/>
          <p:nvPr/>
        </p:nvGrpSpPr>
        <p:grpSpPr>
          <a:xfrm>
            <a:off x="10156767" y="1258334"/>
            <a:ext cx="1325395" cy="4804100"/>
            <a:chOff x="10068717" y="1149050"/>
            <a:chExt cx="1445737" cy="5240300"/>
          </a:xfrm>
        </p:grpSpPr>
        <p:pic>
          <p:nvPicPr>
            <p:cNvPr id="7" name="Picture 6">
              <a:extLst>
                <a:ext uri="{FF2B5EF4-FFF2-40B4-BE49-F238E27FC236}">
                  <a16:creationId xmlns:a16="http://schemas.microsoft.com/office/drawing/2014/main" id="{73F3DDDF-BE99-4CF0-A7E0-D80D6A58D69B}"/>
                </a:ext>
              </a:extLst>
            </p:cNvPr>
            <p:cNvPicPr>
              <a:picLocks noChangeAspect="1"/>
            </p:cNvPicPr>
            <p:nvPr/>
          </p:nvPicPr>
          <p:blipFill>
            <a:blip r:embed="rId2"/>
            <a:stretch>
              <a:fillRect/>
            </a:stretch>
          </p:blipFill>
          <p:spPr>
            <a:xfrm>
              <a:off x="10274841" y="2248539"/>
              <a:ext cx="1033490" cy="1411593"/>
            </a:xfrm>
            <a:prstGeom prst="rect">
              <a:avLst/>
            </a:prstGeom>
          </p:spPr>
        </p:pic>
        <p:grpSp>
          <p:nvGrpSpPr>
            <p:cNvPr id="4" name="Group 3">
              <a:extLst>
                <a:ext uri="{FF2B5EF4-FFF2-40B4-BE49-F238E27FC236}">
                  <a16:creationId xmlns:a16="http://schemas.microsoft.com/office/drawing/2014/main" id="{FC063578-4993-4A5C-BC4C-2BBD6B356373}"/>
                </a:ext>
              </a:extLst>
            </p:cNvPr>
            <p:cNvGrpSpPr/>
            <p:nvPr/>
          </p:nvGrpSpPr>
          <p:grpSpPr>
            <a:xfrm>
              <a:off x="10068717" y="1149050"/>
              <a:ext cx="1445737" cy="5240300"/>
              <a:chOff x="10113656" y="1162698"/>
              <a:chExt cx="1445737" cy="5240300"/>
            </a:xfrm>
          </p:grpSpPr>
          <p:pic>
            <p:nvPicPr>
              <p:cNvPr id="5" name="Picture 4">
                <a:extLst>
                  <a:ext uri="{FF2B5EF4-FFF2-40B4-BE49-F238E27FC236}">
                    <a16:creationId xmlns:a16="http://schemas.microsoft.com/office/drawing/2014/main" id="{F9CEC8EA-2570-43E2-B5D0-EEA28508F74F}"/>
                  </a:ext>
                </a:extLst>
              </p:cNvPr>
              <p:cNvPicPr>
                <a:picLocks noChangeAspect="1"/>
              </p:cNvPicPr>
              <p:nvPr/>
            </p:nvPicPr>
            <p:blipFill>
              <a:blip r:embed="rId3"/>
              <a:stretch>
                <a:fillRect/>
              </a:stretch>
            </p:blipFill>
            <p:spPr>
              <a:xfrm>
                <a:off x="10113656" y="1162698"/>
                <a:ext cx="1411594" cy="1085841"/>
              </a:xfrm>
              <a:prstGeom prst="rect">
                <a:avLst/>
              </a:prstGeom>
            </p:spPr>
          </p:pic>
          <p:pic>
            <p:nvPicPr>
              <p:cNvPr id="9" name="Picture 8">
                <a:extLst>
                  <a:ext uri="{FF2B5EF4-FFF2-40B4-BE49-F238E27FC236}">
                    <a16:creationId xmlns:a16="http://schemas.microsoft.com/office/drawing/2014/main" id="{C397DF39-425B-4A8E-970D-61E85736DECF}"/>
                  </a:ext>
                </a:extLst>
              </p:cNvPr>
              <p:cNvPicPr>
                <a:picLocks noChangeAspect="1"/>
              </p:cNvPicPr>
              <p:nvPr/>
            </p:nvPicPr>
            <p:blipFill>
              <a:blip r:embed="rId4"/>
              <a:stretch>
                <a:fillRect/>
              </a:stretch>
            </p:blipFill>
            <p:spPr>
              <a:xfrm>
                <a:off x="10405811" y="3795070"/>
                <a:ext cx="771551" cy="1137020"/>
              </a:xfrm>
              <a:prstGeom prst="rect">
                <a:avLst/>
              </a:prstGeom>
            </p:spPr>
          </p:pic>
          <p:pic>
            <p:nvPicPr>
              <p:cNvPr id="1026" name="Picture 2" descr="Docker Icon of Flat style - Available in SVG, PNG, EPS, AI &amp; Icon fonts">
                <a:extLst>
                  <a:ext uri="{FF2B5EF4-FFF2-40B4-BE49-F238E27FC236}">
                    <a16:creationId xmlns:a16="http://schemas.microsoft.com/office/drawing/2014/main" id="{3B59189F-2095-406F-9C7D-2A0C53FCB8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47800" y="4991405"/>
                <a:ext cx="1411593" cy="1411593"/>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18340575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1D71B-8C08-4983-9535-B6C23A6364C7}"/>
              </a:ext>
            </a:extLst>
          </p:cNvPr>
          <p:cNvSpPr>
            <a:spLocks noGrp="1"/>
          </p:cNvSpPr>
          <p:nvPr>
            <p:ph type="title"/>
          </p:nvPr>
        </p:nvSpPr>
        <p:spPr/>
        <p:txBody>
          <a:bodyPr/>
          <a:lstStyle/>
          <a:p>
            <a:pPr algn="ctr"/>
            <a:r>
              <a:rPr lang="en-US" noProof="0" dirty="0"/>
              <a:t>Limitations</a:t>
            </a:r>
          </a:p>
        </p:txBody>
      </p:sp>
      <p:sp>
        <p:nvSpPr>
          <p:cNvPr id="3" name="Content Placeholder 2">
            <a:extLst>
              <a:ext uri="{FF2B5EF4-FFF2-40B4-BE49-F238E27FC236}">
                <a16:creationId xmlns:a16="http://schemas.microsoft.com/office/drawing/2014/main" id="{C98C5CFD-8636-4808-8A0F-54FEDF8BD192}"/>
              </a:ext>
            </a:extLst>
          </p:cNvPr>
          <p:cNvSpPr>
            <a:spLocks noGrp="1"/>
          </p:cNvSpPr>
          <p:nvPr>
            <p:ph idx="1"/>
          </p:nvPr>
        </p:nvSpPr>
        <p:spPr>
          <a:xfrm>
            <a:off x="838200" y="2112228"/>
            <a:ext cx="10515600" cy="2937444"/>
          </a:xfrm>
        </p:spPr>
        <p:txBody>
          <a:bodyPr>
            <a:normAutofit/>
          </a:bodyPr>
          <a:lstStyle/>
          <a:p>
            <a:pPr algn="just">
              <a:lnSpc>
                <a:spcPct val="100000"/>
              </a:lnSpc>
            </a:pPr>
            <a:r>
              <a:rPr lang="en-US" sz="2400" noProof="0" dirty="0"/>
              <a:t>App Service on Linux is not supported on Shared Pricing </a:t>
            </a:r>
            <a:r>
              <a:rPr lang="en-US" sz="2400" dirty="0"/>
              <a:t>T</a:t>
            </a:r>
            <a:r>
              <a:rPr lang="en-US" sz="2400" noProof="0" dirty="0" err="1"/>
              <a:t>ier</a:t>
            </a:r>
            <a:r>
              <a:rPr lang="en-US" sz="2400" noProof="0" dirty="0"/>
              <a:t>.</a:t>
            </a:r>
          </a:p>
          <a:p>
            <a:pPr algn="just">
              <a:lnSpc>
                <a:spcPct val="100000"/>
              </a:lnSpc>
            </a:pPr>
            <a:r>
              <a:rPr lang="en-US" sz="2400" dirty="0"/>
              <a:t>Users</a:t>
            </a:r>
            <a:r>
              <a:rPr lang="en-US" sz="2400" noProof="0" dirty="0"/>
              <a:t> can't mix Windows and Linux apps in the same App Service Plan.</a:t>
            </a:r>
          </a:p>
          <a:p>
            <a:pPr algn="just">
              <a:lnSpc>
                <a:spcPct val="100000"/>
              </a:lnSpc>
            </a:pPr>
            <a:r>
              <a:rPr lang="en-US" sz="2400" noProof="0" dirty="0"/>
              <a:t>Within the same resource group, </a:t>
            </a:r>
            <a:r>
              <a:rPr lang="en-US" sz="2400" dirty="0"/>
              <a:t>users</a:t>
            </a:r>
            <a:r>
              <a:rPr lang="en-US" sz="2400" noProof="0" dirty="0"/>
              <a:t> can't mix Windows and Linux apps in the same region.</a:t>
            </a:r>
          </a:p>
          <a:p>
            <a:pPr algn="just">
              <a:lnSpc>
                <a:spcPct val="100000"/>
              </a:lnSpc>
            </a:pPr>
            <a:r>
              <a:rPr lang="en-US" sz="2400" noProof="0" dirty="0"/>
              <a:t>The Azure portal only shows features that currently work for Linux apps. As features are enabled, they're activated in the portal.</a:t>
            </a:r>
          </a:p>
        </p:txBody>
      </p:sp>
    </p:spTree>
    <p:extLst>
      <p:ext uri="{BB962C8B-B14F-4D97-AF65-F5344CB8AC3E}">
        <p14:creationId xmlns:p14="http://schemas.microsoft.com/office/powerpoint/2010/main" val="36651313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E91FD-B693-48A2-8766-FA831D1D4586}"/>
              </a:ext>
            </a:extLst>
          </p:cNvPr>
          <p:cNvSpPr>
            <a:spLocks noGrp="1"/>
          </p:cNvSpPr>
          <p:nvPr>
            <p:ph type="title"/>
          </p:nvPr>
        </p:nvSpPr>
        <p:spPr/>
        <p:txBody>
          <a:bodyPr/>
          <a:lstStyle/>
          <a:p>
            <a:pPr algn="ctr"/>
            <a:r>
              <a:rPr lang="en-US" noProof="0" dirty="0">
                <a:solidFill>
                  <a:srgbClr val="003264"/>
                </a:solidFill>
                <a:cs typeface="Segoe UI"/>
              </a:rPr>
              <a:t>Deployment Slots</a:t>
            </a:r>
            <a:endParaRPr lang="en-US" noProof="0" dirty="0">
              <a:solidFill>
                <a:srgbClr val="003264"/>
              </a:solidFill>
            </a:endParaRPr>
          </a:p>
        </p:txBody>
      </p:sp>
      <p:sp>
        <p:nvSpPr>
          <p:cNvPr id="3" name="Content Placeholder 2">
            <a:extLst>
              <a:ext uri="{FF2B5EF4-FFF2-40B4-BE49-F238E27FC236}">
                <a16:creationId xmlns:a16="http://schemas.microsoft.com/office/drawing/2014/main" id="{3ACAEE58-648B-44EA-A98F-3729BC8D1053}"/>
              </a:ext>
            </a:extLst>
          </p:cNvPr>
          <p:cNvSpPr>
            <a:spLocks noGrp="1"/>
          </p:cNvSpPr>
          <p:nvPr>
            <p:ph idx="1"/>
          </p:nvPr>
        </p:nvSpPr>
        <p:spPr>
          <a:xfrm>
            <a:off x="1397188" y="1512888"/>
            <a:ext cx="9397621" cy="1325563"/>
          </a:xfrm>
        </p:spPr>
        <p:txBody>
          <a:bodyPr>
            <a:normAutofit/>
          </a:bodyPr>
          <a:lstStyle/>
          <a:p>
            <a:pPr>
              <a:lnSpc>
                <a:spcPct val="100000"/>
              </a:lnSpc>
            </a:pPr>
            <a:r>
              <a:rPr lang="en-US" sz="2200" b="0" i="0" noProof="0" dirty="0">
                <a:effectLst/>
              </a:rPr>
              <a:t>Deployment slots are live apps with their own host names.</a:t>
            </a:r>
          </a:p>
          <a:p>
            <a:pPr>
              <a:lnSpc>
                <a:spcPct val="100000"/>
              </a:lnSpc>
            </a:pPr>
            <a:r>
              <a:rPr lang="en-US" sz="2200" b="0" i="0" noProof="0" dirty="0">
                <a:effectLst/>
              </a:rPr>
              <a:t>App content and configurations elements can be swapped between two deployment slots – including the production slot.</a:t>
            </a:r>
            <a:endParaRPr lang="en-US" sz="2200" noProof="0" dirty="0"/>
          </a:p>
        </p:txBody>
      </p:sp>
      <p:pic>
        <p:nvPicPr>
          <p:cNvPr id="5" name="Picture 4">
            <a:extLst>
              <a:ext uri="{FF2B5EF4-FFF2-40B4-BE49-F238E27FC236}">
                <a16:creationId xmlns:a16="http://schemas.microsoft.com/office/drawing/2014/main" id="{4070E4FF-AF64-4E87-9EEC-4244AE4F2813}"/>
              </a:ext>
            </a:extLst>
          </p:cNvPr>
          <p:cNvPicPr>
            <a:picLocks noChangeAspect="1"/>
          </p:cNvPicPr>
          <p:nvPr/>
        </p:nvPicPr>
        <p:blipFill>
          <a:blip r:embed="rId3"/>
          <a:stretch>
            <a:fillRect/>
          </a:stretch>
        </p:blipFill>
        <p:spPr>
          <a:xfrm>
            <a:off x="1764087" y="2838451"/>
            <a:ext cx="8663821" cy="3424108"/>
          </a:xfrm>
          <a:prstGeom prst="rect">
            <a:avLst/>
          </a:prstGeom>
        </p:spPr>
      </p:pic>
    </p:spTree>
    <p:extLst>
      <p:ext uri="{BB962C8B-B14F-4D97-AF65-F5344CB8AC3E}">
        <p14:creationId xmlns:p14="http://schemas.microsoft.com/office/powerpoint/2010/main" val="7357385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90B2E-D615-4149-B0A6-F60E332D05B4}"/>
              </a:ext>
            </a:extLst>
          </p:cNvPr>
          <p:cNvSpPr>
            <a:spLocks noGrp="1"/>
          </p:cNvSpPr>
          <p:nvPr>
            <p:ph type="title"/>
          </p:nvPr>
        </p:nvSpPr>
        <p:spPr/>
        <p:txBody>
          <a:bodyPr/>
          <a:lstStyle/>
          <a:p>
            <a:pPr algn="ctr"/>
            <a:r>
              <a:rPr lang="en-US" noProof="0" dirty="0">
                <a:cs typeface="Segoe UI"/>
              </a:rPr>
              <a:t>Back Up an App Service</a:t>
            </a:r>
            <a:endParaRPr lang="en-US" noProof="0" dirty="0"/>
          </a:p>
        </p:txBody>
      </p:sp>
      <p:sp>
        <p:nvSpPr>
          <p:cNvPr id="3" name="Content Placeholder 2">
            <a:extLst>
              <a:ext uri="{FF2B5EF4-FFF2-40B4-BE49-F238E27FC236}">
                <a16:creationId xmlns:a16="http://schemas.microsoft.com/office/drawing/2014/main" id="{1B2294A8-D812-4541-8B9A-D1EA5C750FCB}"/>
              </a:ext>
            </a:extLst>
          </p:cNvPr>
          <p:cNvSpPr>
            <a:spLocks noGrp="1"/>
          </p:cNvSpPr>
          <p:nvPr>
            <p:ph idx="1"/>
          </p:nvPr>
        </p:nvSpPr>
        <p:spPr>
          <a:xfrm>
            <a:off x="596900" y="2162600"/>
            <a:ext cx="4991100" cy="2869583"/>
          </a:xfrm>
        </p:spPr>
        <p:txBody>
          <a:bodyPr>
            <a:noAutofit/>
          </a:bodyPr>
          <a:lstStyle/>
          <a:p>
            <a:pPr>
              <a:lnSpc>
                <a:spcPct val="100000"/>
              </a:lnSpc>
            </a:pPr>
            <a:r>
              <a:rPr lang="en-US" sz="2400" noProof="0" dirty="0"/>
              <a:t>The Back Up and Restore feature in Azure App Service lets </a:t>
            </a:r>
            <a:r>
              <a:rPr lang="en-US" sz="2400" dirty="0"/>
              <a:t>users</a:t>
            </a:r>
            <a:r>
              <a:rPr lang="en-US" sz="2400" noProof="0" dirty="0"/>
              <a:t> easily create app backups (manually or on a schedule).</a:t>
            </a:r>
          </a:p>
          <a:p>
            <a:pPr>
              <a:lnSpc>
                <a:spcPct val="100000"/>
              </a:lnSpc>
            </a:pPr>
            <a:r>
              <a:rPr lang="en-US" sz="2400" dirty="0"/>
              <a:t>Users</a:t>
            </a:r>
            <a:r>
              <a:rPr lang="en-US" sz="2400" noProof="0" dirty="0"/>
              <a:t> can configure the backups to be retained up to an indefinite amount of time. </a:t>
            </a:r>
          </a:p>
        </p:txBody>
      </p:sp>
      <p:pic>
        <p:nvPicPr>
          <p:cNvPr id="5" name="Picture 4">
            <a:extLst>
              <a:ext uri="{FF2B5EF4-FFF2-40B4-BE49-F238E27FC236}">
                <a16:creationId xmlns:a16="http://schemas.microsoft.com/office/drawing/2014/main" id="{DD41F060-9763-4939-A71E-E4B986DC6579}"/>
              </a:ext>
            </a:extLst>
          </p:cNvPr>
          <p:cNvPicPr>
            <a:picLocks noChangeAspect="1"/>
          </p:cNvPicPr>
          <p:nvPr/>
        </p:nvPicPr>
        <p:blipFill>
          <a:blip r:embed="rId3"/>
          <a:stretch>
            <a:fillRect/>
          </a:stretch>
        </p:blipFill>
        <p:spPr>
          <a:xfrm>
            <a:off x="6273802" y="1805650"/>
            <a:ext cx="5424994" cy="3583482"/>
          </a:xfrm>
          <a:prstGeom prst="rect">
            <a:avLst/>
          </a:prstGeom>
        </p:spPr>
      </p:pic>
    </p:spTree>
    <p:extLst>
      <p:ext uri="{BB962C8B-B14F-4D97-AF65-F5344CB8AC3E}">
        <p14:creationId xmlns:p14="http://schemas.microsoft.com/office/powerpoint/2010/main" val="33307200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55AE7-A34E-4E07-85C7-A305EA1D68EF}"/>
              </a:ext>
            </a:extLst>
          </p:cNvPr>
          <p:cNvSpPr>
            <a:spLocks noGrp="1"/>
          </p:cNvSpPr>
          <p:nvPr>
            <p:ph type="title"/>
          </p:nvPr>
        </p:nvSpPr>
        <p:spPr/>
        <p:txBody>
          <a:bodyPr/>
          <a:lstStyle/>
          <a:p>
            <a:pPr algn="ctr"/>
            <a:r>
              <a:rPr lang="en-US" noProof="0" dirty="0"/>
              <a:t>Azure App Service Plan</a:t>
            </a:r>
          </a:p>
        </p:txBody>
      </p:sp>
      <p:sp>
        <p:nvSpPr>
          <p:cNvPr id="3" name="Content Placeholder 2">
            <a:extLst>
              <a:ext uri="{FF2B5EF4-FFF2-40B4-BE49-F238E27FC236}">
                <a16:creationId xmlns:a16="http://schemas.microsoft.com/office/drawing/2014/main" id="{E63C76E2-6EF1-4D92-BF41-DA9E5D424DEC}"/>
              </a:ext>
            </a:extLst>
          </p:cNvPr>
          <p:cNvSpPr>
            <a:spLocks noGrp="1"/>
          </p:cNvSpPr>
          <p:nvPr>
            <p:ph idx="1"/>
          </p:nvPr>
        </p:nvSpPr>
        <p:spPr>
          <a:xfrm>
            <a:off x="838200" y="2227262"/>
            <a:ext cx="10515600" cy="2403475"/>
          </a:xfrm>
        </p:spPr>
        <p:txBody>
          <a:bodyPr>
            <a:normAutofit fontScale="85000" lnSpcReduction="20000"/>
          </a:bodyPr>
          <a:lstStyle/>
          <a:p>
            <a:pPr>
              <a:lnSpc>
                <a:spcPct val="110000"/>
              </a:lnSpc>
            </a:pPr>
            <a:r>
              <a:rPr lang="en-US" noProof="0" dirty="0"/>
              <a:t>Azure App Service is an HTTP-based service for hosting web applications, REST APIs, and mobile back ends. </a:t>
            </a:r>
          </a:p>
          <a:p>
            <a:pPr>
              <a:lnSpc>
                <a:spcPct val="110000"/>
              </a:lnSpc>
            </a:pPr>
            <a:r>
              <a:rPr lang="en-US" dirty="0"/>
              <a:t>Users</a:t>
            </a:r>
            <a:r>
              <a:rPr lang="en-US" noProof="0" dirty="0"/>
              <a:t> can develop in </a:t>
            </a:r>
            <a:r>
              <a:rPr lang="en-US" dirty="0" err="1"/>
              <a:t>thei</a:t>
            </a:r>
            <a:r>
              <a:rPr lang="en-US" noProof="0" dirty="0"/>
              <a:t>r favorite language, be it .NET, .NET Core, Java, Ruby, Node.js, PHP, or Python. </a:t>
            </a:r>
          </a:p>
          <a:p>
            <a:pPr>
              <a:lnSpc>
                <a:spcPct val="110000"/>
              </a:lnSpc>
            </a:pPr>
            <a:r>
              <a:rPr lang="en-US" noProof="0" dirty="0"/>
              <a:t>Applications run and scale with ease on both Windows and Linux-based environments.</a:t>
            </a:r>
          </a:p>
        </p:txBody>
      </p:sp>
    </p:spTree>
    <p:extLst>
      <p:ext uri="{BB962C8B-B14F-4D97-AF65-F5344CB8AC3E}">
        <p14:creationId xmlns:p14="http://schemas.microsoft.com/office/powerpoint/2010/main" val="29594459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C66A6-47B2-4DF8-AE69-3FADA4639F73}"/>
              </a:ext>
            </a:extLst>
          </p:cNvPr>
          <p:cNvSpPr>
            <a:spLocks noGrp="1"/>
          </p:cNvSpPr>
          <p:nvPr>
            <p:ph type="title"/>
          </p:nvPr>
        </p:nvSpPr>
        <p:spPr>
          <a:xfrm>
            <a:off x="838200" y="22225"/>
            <a:ext cx="10515600" cy="1325563"/>
          </a:xfrm>
        </p:spPr>
        <p:txBody>
          <a:bodyPr/>
          <a:lstStyle/>
          <a:p>
            <a:pPr algn="ctr"/>
            <a:r>
              <a:rPr lang="en-US" noProof="0" dirty="0">
                <a:cs typeface="Segoe UI"/>
              </a:rPr>
              <a:t>App Service Plan Tiers</a:t>
            </a:r>
            <a:endParaRPr lang="en-US" noProof="0" dirty="0"/>
          </a:p>
        </p:txBody>
      </p:sp>
      <p:pic>
        <p:nvPicPr>
          <p:cNvPr id="5" name="Picture 4">
            <a:extLst>
              <a:ext uri="{FF2B5EF4-FFF2-40B4-BE49-F238E27FC236}">
                <a16:creationId xmlns:a16="http://schemas.microsoft.com/office/drawing/2014/main" id="{4893A2BF-92D3-46BF-AFE2-A1FFADE65625}"/>
              </a:ext>
            </a:extLst>
          </p:cNvPr>
          <p:cNvPicPr>
            <a:picLocks noChangeAspect="1"/>
          </p:cNvPicPr>
          <p:nvPr/>
        </p:nvPicPr>
        <p:blipFill>
          <a:blip r:embed="rId3"/>
          <a:stretch>
            <a:fillRect/>
          </a:stretch>
        </p:blipFill>
        <p:spPr>
          <a:xfrm>
            <a:off x="4393300" y="2797931"/>
            <a:ext cx="7410450" cy="3237744"/>
          </a:xfrm>
          <a:prstGeom prst="rect">
            <a:avLst/>
          </a:prstGeom>
        </p:spPr>
      </p:pic>
      <p:sp>
        <p:nvSpPr>
          <p:cNvPr id="7" name="TextBox 6">
            <a:extLst>
              <a:ext uri="{FF2B5EF4-FFF2-40B4-BE49-F238E27FC236}">
                <a16:creationId xmlns:a16="http://schemas.microsoft.com/office/drawing/2014/main" id="{D274B9DC-E713-44CC-B2A0-AAAC5357B7BD}"/>
              </a:ext>
            </a:extLst>
          </p:cNvPr>
          <p:cNvSpPr txBox="1"/>
          <p:nvPr/>
        </p:nvSpPr>
        <p:spPr>
          <a:xfrm>
            <a:off x="838200" y="1347788"/>
            <a:ext cx="10191750" cy="1292662"/>
          </a:xfrm>
          <a:prstGeom prst="rect">
            <a:avLst/>
          </a:prstGeom>
          <a:noFill/>
        </p:spPr>
        <p:txBody>
          <a:bodyPr wrap="square">
            <a:spAutoFit/>
          </a:bodyPr>
          <a:lstStyle/>
          <a:p>
            <a:pPr algn="just"/>
            <a:r>
              <a:rPr lang="en-US" sz="2600" b="0" i="0" dirty="0">
                <a:effectLst/>
                <a:latin typeface="Segoe UI" panose="020B0502040204020203" pitchFamily="34" charset="0"/>
                <a:cs typeface="Segoe UI" panose="020B0502040204020203" pitchFamily="34" charset="0"/>
              </a:rPr>
              <a:t>The </a:t>
            </a:r>
            <a:r>
              <a:rPr lang="en-US" sz="2600" b="0" i="1" dirty="0">
                <a:effectLst/>
                <a:latin typeface="Segoe UI" panose="020B0502040204020203" pitchFamily="34" charset="0"/>
                <a:cs typeface="Segoe UI" panose="020B0502040204020203" pitchFamily="34" charset="0"/>
              </a:rPr>
              <a:t>pricing tier</a:t>
            </a:r>
            <a:r>
              <a:rPr lang="en-US" sz="2600" b="0" i="0" dirty="0">
                <a:effectLst/>
                <a:latin typeface="Segoe UI" panose="020B0502040204020203" pitchFamily="34" charset="0"/>
                <a:cs typeface="Segoe UI" panose="020B0502040204020203" pitchFamily="34" charset="0"/>
              </a:rPr>
              <a:t> of an App Service Plan determines what App Service features </a:t>
            </a:r>
            <a:r>
              <a:rPr lang="en-US" sz="2600" dirty="0">
                <a:latin typeface="Segoe UI" panose="020B0502040204020203" pitchFamily="34" charset="0"/>
                <a:cs typeface="Segoe UI" panose="020B0502040204020203" pitchFamily="34" charset="0"/>
              </a:rPr>
              <a:t>users</a:t>
            </a:r>
            <a:r>
              <a:rPr lang="en-US" sz="2600" b="0" i="0" dirty="0">
                <a:effectLst/>
                <a:latin typeface="Segoe UI" panose="020B0502040204020203" pitchFamily="34" charset="0"/>
                <a:cs typeface="Segoe UI" panose="020B0502040204020203" pitchFamily="34" charset="0"/>
              </a:rPr>
              <a:t> get and how much </a:t>
            </a:r>
            <a:r>
              <a:rPr lang="en-US" sz="2600" dirty="0">
                <a:latin typeface="Segoe UI" panose="020B0502040204020203" pitchFamily="34" charset="0"/>
                <a:cs typeface="Segoe UI" panose="020B0502040204020203" pitchFamily="34" charset="0"/>
              </a:rPr>
              <a:t>they</a:t>
            </a:r>
            <a:r>
              <a:rPr lang="en-US" sz="2600" b="0" i="0" dirty="0">
                <a:effectLst/>
                <a:latin typeface="Segoe UI" panose="020B0502040204020203" pitchFamily="34" charset="0"/>
                <a:cs typeface="Segoe UI" panose="020B0502040204020203" pitchFamily="34" charset="0"/>
              </a:rPr>
              <a:t> pay for the plan. There are a few categories of pricing tiers:</a:t>
            </a:r>
            <a:endParaRPr lang="en-US" sz="2600" dirty="0">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3461E1AC-E8BA-43FB-BC3A-ECFEBBEEEE41}"/>
              </a:ext>
            </a:extLst>
          </p:cNvPr>
          <p:cNvSpPr txBox="1"/>
          <p:nvPr/>
        </p:nvSpPr>
        <p:spPr>
          <a:xfrm>
            <a:off x="388250" y="3057456"/>
            <a:ext cx="3827289" cy="2718693"/>
          </a:xfrm>
          <a:prstGeom prst="rect">
            <a:avLst/>
          </a:prstGeom>
          <a:noFill/>
        </p:spPr>
        <p:txBody>
          <a:bodyPr wrap="square">
            <a:spAutoFit/>
          </a:bodyPr>
          <a:lstStyle/>
          <a:p>
            <a:pPr marL="285750" indent="-285750">
              <a:spcBef>
                <a:spcPts val="1000"/>
              </a:spcBef>
              <a:buFont typeface="Arial" panose="020B0604020202020204" pitchFamily="34" charset="0"/>
              <a:buChar char="•"/>
            </a:pPr>
            <a:r>
              <a:rPr lang="en-US" sz="2200" b="1" dirty="0">
                <a:solidFill>
                  <a:srgbClr val="007DFA"/>
                </a:solidFill>
                <a:latin typeface="Segoe UI" panose="020B0502040204020203" pitchFamily="34" charset="0"/>
                <a:cs typeface="Segoe UI" panose="020B0502040204020203" pitchFamily="34" charset="0"/>
              </a:rPr>
              <a:t>Shared Compute</a:t>
            </a:r>
            <a:r>
              <a:rPr lang="en-US" sz="2200" dirty="0">
                <a:solidFill>
                  <a:srgbClr val="007DFA"/>
                </a:solidFill>
                <a:latin typeface="Segoe UI" panose="020B0502040204020203" pitchFamily="34" charset="0"/>
                <a:cs typeface="Segoe UI" panose="020B0502040204020203" pitchFamily="34" charset="0"/>
              </a:rPr>
              <a:t>: </a:t>
            </a:r>
            <a:r>
              <a:rPr lang="en-US" sz="2200" dirty="0">
                <a:latin typeface="Segoe UI" panose="020B0502040204020203" pitchFamily="34" charset="0"/>
                <a:cs typeface="Segoe UI" panose="020B0502040204020203" pitchFamily="34" charset="0"/>
              </a:rPr>
              <a:t>Free and Shared</a:t>
            </a:r>
          </a:p>
          <a:p>
            <a:pPr marL="285750" indent="-285750">
              <a:spcBef>
                <a:spcPts val="1000"/>
              </a:spcBef>
              <a:buFont typeface="Arial" panose="020B0604020202020204" pitchFamily="34" charset="0"/>
              <a:buChar char="•"/>
            </a:pPr>
            <a:r>
              <a:rPr lang="en-US" sz="2200" b="1" dirty="0">
                <a:solidFill>
                  <a:srgbClr val="007DFA"/>
                </a:solidFill>
                <a:latin typeface="Segoe UI" panose="020B0502040204020203" pitchFamily="34" charset="0"/>
                <a:cs typeface="Segoe UI" panose="020B0502040204020203" pitchFamily="34" charset="0"/>
              </a:rPr>
              <a:t>Dedicated</a:t>
            </a:r>
            <a:r>
              <a:rPr lang="en-US" sz="2200" dirty="0">
                <a:solidFill>
                  <a:srgbClr val="007DFA"/>
                </a:solidFill>
                <a:latin typeface="Segoe UI" panose="020B0502040204020203" pitchFamily="34" charset="0"/>
                <a:cs typeface="Segoe UI" panose="020B0502040204020203" pitchFamily="34" charset="0"/>
              </a:rPr>
              <a:t> </a:t>
            </a:r>
            <a:r>
              <a:rPr lang="en-US" sz="2200" b="1" dirty="0">
                <a:solidFill>
                  <a:srgbClr val="007DFA"/>
                </a:solidFill>
                <a:latin typeface="Segoe UI" panose="020B0502040204020203" pitchFamily="34" charset="0"/>
                <a:cs typeface="Segoe UI" panose="020B0502040204020203" pitchFamily="34" charset="0"/>
              </a:rPr>
              <a:t>Compute</a:t>
            </a:r>
            <a:r>
              <a:rPr lang="en-US" sz="2200" dirty="0">
                <a:solidFill>
                  <a:srgbClr val="007DFA"/>
                </a:solidFill>
                <a:latin typeface="Segoe UI" panose="020B0502040204020203" pitchFamily="34" charset="0"/>
                <a:cs typeface="Segoe UI" panose="020B0502040204020203" pitchFamily="34" charset="0"/>
              </a:rPr>
              <a:t>: </a:t>
            </a:r>
            <a:r>
              <a:rPr lang="en-US" sz="2200" dirty="0">
                <a:latin typeface="Segoe UI" panose="020B0502040204020203" pitchFamily="34" charset="0"/>
                <a:cs typeface="Segoe UI" panose="020B0502040204020203" pitchFamily="34" charset="0"/>
              </a:rPr>
              <a:t>Basic, Standard, Premium, PremiumV2, and PremiumV3 </a:t>
            </a:r>
          </a:p>
          <a:p>
            <a:pPr marL="285750" indent="-285750">
              <a:spcBef>
                <a:spcPts val="1000"/>
              </a:spcBef>
              <a:buFont typeface="Arial" panose="020B0604020202020204" pitchFamily="34" charset="0"/>
              <a:buChar char="•"/>
            </a:pPr>
            <a:r>
              <a:rPr lang="en-US" sz="2200" b="1" dirty="0">
                <a:solidFill>
                  <a:srgbClr val="007DFA"/>
                </a:solidFill>
                <a:latin typeface="Segoe UI" panose="020B0502040204020203" pitchFamily="34" charset="0"/>
                <a:cs typeface="Segoe UI" panose="020B0502040204020203" pitchFamily="34" charset="0"/>
              </a:rPr>
              <a:t>Isolated</a:t>
            </a:r>
          </a:p>
        </p:txBody>
      </p:sp>
    </p:spTree>
    <p:extLst>
      <p:ext uri="{BB962C8B-B14F-4D97-AF65-F5344CB8AC3E}">
        <p14:creationId xmlns:p14="http://schemas.microsoft.com/office/powerpoint/2010/main" val="28860211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88952-D581-456B-8A4B-EA9958BF5C4B}"/>
              </a:ext>
            </a:extLst>
          </p:cNvPr>
          <p:cNvSpPr>
            <a:spLocks noGrp="1"/>
          </p:cNvSpPr>
          <p:nvPr>
            <p:ph type="title"/>
          </p:nvPr>
        </p:nvSpPr>
        <p:spPr>
          <a:xfrm>
            <a:off x="838200" y="365125"/>
            <a:ext cx="10515600" cy="1306443"/>
          </a:xfrm>
        </p:spPr>
        <p:txBody>
          <a:bodyPr>
            <a:normAutofit/>
          </a:bodyPr>
          <a:lstStyle/>
          <a:p>
            <a:pPr algn="ctr"/>
            <a:r>
              <a:rPr lang="en-US" b="0" i="0" noProof="0" dirty="0">
                <a:effectLst/>
              </a:rPr>
              <a:t>Creating Virtual Machines – CLI</a:t>
            </a:r>
            <a:br>
              <a:rPr lang="en-US" b="0" i="0" noProof="0" dirty="0">
                <a:effectLst/>
              </a:rPr>
            </a:br>
            <a:r>
              <a:rPr lang="en-US" b="0" i="0" noProof="0" dirty="0">
                <a:effectLst/>
              </a:rPr>
              <a:t>(Command Line Interface)</a:t>
            </a:r>
            <a:endParaRPr lang="en-US" noProof="0" dirty="0"/>
          </a:p>
        </p:txBody>
      </p:sp>
      <p:sp>
        <p:nvSpPr>
          <p:cNvPr id="5" name="Content Placeholder 4">
            <a:extLst>
              <a:ext uri="{FF2B5EF4-FFF2-40B4-BE49-F238E27FC236}">
                <a16:creationId xmlns:a16="http://schemas.microsoft.com/office/drawing/2014/main" id="{7FDD26E2-66C2-4D0E-851A-27B84EFBBB06}"/>
              </a:ext>
            </a:extLst>
          </p:cNvPr>
          <p:cNvSpPr>
            <a:spLocks noGrp="1"/>
          </p:cNvSpPr>
          <p:nvPr>
            <p:ph idx="1"/>
          </p:nvPr>
        </p:nvSpPr>
        <p:spPr>
          <a:xfrm>
            <a:off x="838200" y="2315668"/>
            <a:ext cx="3127872" cy="3823848"/>
          </a:xfrm>
        </p:spPr>
        <p:txBody>
          <a:bodyPr>
            <a:noAutofit/>
          </a:bodyPr>
          <a:lstStyle/>
          <a:p>
            <a:pPr>
              <a:lnSpc>
                <a:spcPct val="100000"/>
              </a:lnSpc>
            </a:pPr>
            <a:r>
              <a:rPr lang="en-US" sz="2000" noProof="0" dirty="0"/>
              <a:t>The Azure CLI is used to create and manage Azure resources from the command line or in scripts.</a:t>
            </a:r>
          </a:p>
          <a:p>
            <a:pPr>
              <a:lnSpc>
                <a:spcPct val="100000"/>
              </a:lnSpc>
            </a:pPr>
            <a:r>
              <a:rPr lang="en-US" sz="2000" noProof="0" dirty="0"/>
              <a:t>It has common Azure tools preinstalled and configured to use with the </a:t>
            </a:r>
            <a:r>
              <a:rPr lang="en-US" sz="2000" dirty="0"/>
              <a:t>use</a:t>
            </a:r>
            <a:r>
              <a:rPr lang="en-US" sz="2000" noProof="0" dirty="0"/>
              <a:t>r account.</a:t>
            </a:r>
          </a:p>
        </p:txBody>
      </p:sp>
      <p:pic>
        <p:nvPicPr>
          <p:cNvPr id="4" name="Picture 3">
            <a:extLst>
              <a:ext uri="{FF2B5EF4-FFF2-40B4-BE49-F238E27FC236}">
                <a16:creationId xmlns:a16="http://schemas.microsoft.com/office/drawing/2014/main" id="{B4F5D634-81B5-44E9-AD31-02E4DE026805}"/>
              </a:ext>
            </a:extLst>
          </p:cNvPr>
          <p:cNvPicPr>
            <a:picLocks noChangeAspect="1"/>
          </p:cNvPicPr>
          <p:nvPr/>
        </p:nvPicPr>
        <p:blipFill>
          <a:blip r:embed="rId3"/>
          <a:stretch>
            <a:fillRect/>
          </a:stretch>
        </p:blipFill>
        <p:spPr>
          <a:xfrm>
            <a:off x="5092700" y="1826911"/>
            <a:ext cx="6668862" cy="4366861"/>
          </a:xfrm>
          <a:prstGeom prst="rect">
            <a:avLst/>
          </a:prstGeom>
        </p:spPr>
      </p:pic>
    </p:spTree>
    <p:extLst>
      <p:ext uri="{BB962C8B-B14F-4D97-AF65-F5344CB8AC3E}">
        <p14:creationId xmlns:p14="http://schemas.microsoft.com/office/powerpoint/2010/main" val="21510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AE943-7A34-4E0D-81FF-9E9AD092DC6B}"/>
              </a:ext>
            </a:extLst>
          </p:cNvPr>
          <p:cNvSpPr>
            <a:spLocks noGrp="1"/>
          </p:cNvSpPr>
          <p:nvPr>
            <p:ph type="title"/>
          </p:nvPr>
        </p:nvSpPr>
        <p:spPr>
          <a:xfrm>
            <a:off x="838200" y="119062"/>
            <a:ext cx="10515600" cy="1325563"/>
          </a:xfrm>
        </p:spPr>
        <p:txBody>
          <a:bodyPr/>
          <a:lstStyle/>
          <a:p>
            <a:pPr algn="ctr"/>
            <a:r>
              <a:rPr lang="en-US" noProof="0" dirty="0"/>
              <a:t>App Service Plan Scaling</a:t>
            </a:r>
          </a:p>
        </p:txBody>
      </p:sp>
      <p:sp>
        <p:nvSpPr>
          <p:cNvPr id="3" name="Content Placeholder 2">
            <a:extLst>
              <a:ext uri="{FF2B5EF4-FFF2-40B4-BE49-F238E27FC236}">
                <a16:creationId xmlns:a16="http://schemas.microsoft.com/office/drawing/2014/main" id="{D9E44D2E-88C2-4354-B7CA-B69794317B8D}"/>
              </a:ext>
            </a:extLst>
          </p:cNvPr>
          <p:cNvSpPr>
            <a:spLocks noGrp="1"/>
          </p:cNvSpPr>
          <p:nvPr>
            <p:ph idx="1"/>
          </p:nvPr>
        </p:nvSpPr>
        <p:spPr>
          <a:xfrm>
            <a:off x="1185649" y="1651248"/>
            <a:ext cx="9820701" cy="936625"/>
          </a:xfrm>
        </p:spPr>
        <p:txBody>
          <a:bodyPr>
            <a:normAutofit/>
          </a:bodyPr>
          <a:lstStyle/>
          <a:p>
            <a:pPr marL="0" indent="0" algn="just">
              <a:buNone/>
            </a:pPr>
            <a:r>
              <a:rPr lang="en-US" sz="2200" dirty="0"/>
              <a:t>Users</a:t>
            </a:r>
            <a:r>
              <a:rPr lang="en-US" sz="2200" noProof="0" dirty="0"/>
              <a:t> can Scale </a:t>
            </a:r>
            <a:r>
              <a:rPr lang="en-US" sz="2200" dirty="0" err="1"/>
              <a:t>thei</a:t>
            </a:r>
            <a:r>
              <a:rPr lang="en-US" sz="2200" noProof="0" dirty="0"/>
              <a:t>r App Service Plan, there are </a:t>
            </a:r>
            <a:r>
              <a:rPr lang="en-US" sz="2200" dirty="0"/>
              <a:t>2</a:t>
            </a:r>
            <a:r>
              <a:rPr lang="en-US" sz="2200" noProof="0" dirty="0"/>
              <a:t> </a:t>
            </a:r>
            <a:r>
              <a:rPr lang="en-US" sz="2200" dirty="0"/>
              <a:t>W</a:t>
            </a:r>
            <a:r>
              <a:rPr lang="en-US" sz="2200" noProof="0" dirty="0" err="1"/>
              <a:t>orkflows</a:t>
            </a:r>
            <a:r>
              <a:rPr lang="en-US" sz="2200" noProof="0" dirty="0"/>
              <a:t> for </a:t>
            </a:r>
            <a:r>
              <a:rPr lang="en-US" sz="2200" dirty="0"/>
              <a:t>S</a:t>
            </a:r>
            <a:r>
              <a:rPr lang="en-US" sz="2200" noProof="0" dirty="0" err="1"/>
              <a:t>caling</a:t>
            </a:r>
            <a:r>
              <a:rPr lang="en-US" sz="2200" noProof="0" dirty="0"/>
              <a:t>:</a:t>
            </a:r>
            <a:endParaRPr lang="en-US" sz="2200" dirty="0"/>
          </a:p>
        </p:txBody>
      </p:sp>
      <p:pic>
        <p:nvPicPr>
          <p:cNvPr id="5" name="Picture 4">
            <a:extLst>
              <a:ext uri="{FF2B5EF4-FFF2-40B4-BE49-F238E27FC236}">
                <a16:creationId xmlns:a16="http://schemas.microsoft.com/office/drawing/2014/main" id="{82BCCA49-1D57-4C57-A2B4-757F059BC19D}"/>
              </a:ext>
            </a:extLst>
          </p:cNvPr>
          <p:cNvPicPr>
            <a:picLocks noChangeAspect="1"/>
          </p:cNvPicPr>
          <p:nvPr/>
        </p:nvPicPr>
        <p:blipFill>
          <a:blip r:embed="rId3"/>
          <a:stretch>
            <a:fillRect/>
          </a:stretch>
        </p:blipFill>
        <p:spPr>
          <a:xfrm>
            <a:off x="5716399" y="2794496"/>
            <a:ext cx="5637401" cy="2973440"/>
          </a:xfrm>
          <a:prstGeom prst="rect">
            <a:avLst/>
          </a:prstGeom>
        </p:spPr>
      </p:pic>
      <p:sp>
        <p:nvSpPr>
          <p:cNvPr id="7" name="TextBox 6">
            <a:extLst>
              <a:ext uri="{FF2B5EF4-FFF2-40B4-BE49-F238E27FC236}">
                <a16:creationId xmlns:a16="http://schemas.microsoft.com/office/drawing/2014/main" id="{3CABB62A-93D1-4FB7-A0B1-59AB38973EE0}"/>
              </a:ext>
            </a:extLst>
          </p:cNvPr>
          <p:cNvSpPr txBox="1"/>
          <p:nvPr/>
        </p:nvSpPr>
        <p:spPr>
          <a:xfrm>
            <a:off x="838200" y="3051846"/>
            <a:ext cx="4005880" cy="2436564"/>
          </a:xfrm>
          <a:prstGeom prst="rect">
            <a:avLst/>
          </a:prstGeom>
          <a:noFill/>
        </p:spPr>
        <p:txBody>
          <a:bodyPr wrap="square">
            <a:spAutoFit/>
          </a:bodyPr>
          <a:lstStyle/>
          <a:p>
            <a:pPr marL="0" indent="0">
              <a:spcBef>
                <a:spcPts val="1000"/>
              </a:spcBef>
              <a:buNone/>
            </a:pPr>
            <a:r>
              <a:rPr lang="en-US" sz="2400" b="1" dirty="0">
                <a:solidFill>
                  <a:srgbClr val="007DFA"/>
                </a:solidFill>
                <a:latin typeface="Segoe UI" panose="020B0502040204020203" pitchFamily="34" charset="0"/>
                <a:cs typeface="Segoe UI" panose="020B0502040204020203" pitchFamily="34" charset="0"/>
              </a:rPr>
              <a:t>Scale Up</a:t>
            </a:r>
            <a:r>
              <a:rPr lang="en-US" sz="2400" dirty="0">
                <a:solidFill>
                  <a:srgbClr val="007DFA"/>
                </a:solidFill>
                <a:latin typeface="Segoe UI" panose="020B0502040204020203" pitchFamily="34" charset="0"/>
                <a:cs typeface="Segoe UI" panose="020B0502040204020203" pitchFamily="34" charset="0"/>
              </a:rPr>
              <a:t>: </a:t>
            </a:r>
            <a:r>
              <a:rPr lang="en-US" sz="2400" dirty="0">
                <a:latin typeface="Segoe UI" panose="020B0502040204020203" pitchFamily="34" charset="0"/>
                <a:cs typeface="Segoe UI" panose="020B0502040204020203" pitchFamily="34" charset="0"/>
              </a:rPr>
              <a:t>Get more CPU, memory, disk space, and extra features.</a:t>
            </a:r>
          </a:p>
          <a:p>
            <a:pPr marL="0" indent="0">
              <a:spcBef>
                <a:spcPts val="1000"/>
              </a:spcBef>
              <a:buNone/>
            </a:pPr>
            <a:r>
              <a:rPr lang="en-US" sz="2400" b="1" dirty="0">
                <a:solidFill>
                  <a:srgbClr val="007DFA"/>
                </a:solidFill>
                <a:latin typeface="Segoe UI" panose="020B0502040204020203" pitchFamily="34" charset="0"/>
                <a:cs typeface="Segoe UI" panose="020B0502040204020203" pitchFamily="34" charset="0"/>
              </a:rPr>
              <a:t>Scale Out</a:t>
            </a:r>
            <a:r>
              <a:rPr lang="en-US" sz="2400" dirty="0">
                <a:solidFill>
                  <a:srgbClr val="007DFA"/>
                </a:solidFill>
                <a:latin typeface="Segoe UI" panose="020B0502040204020203" pitchFamily="34" charset="0"/>
                <a:cs typeface="Segoe UI" panose="020B0502040204020203" pitchFamily="34" charset="0"/>
              </a:rPr>
              <a:t>: </a:t>
            </a:r>
            <a:r>
              <a:rPr lang="en-US" sz="2400" dirty="0">
                <a:latin typeface="Segoe UI" panose="020B0502040204020203" pitchFamily="34" charset="0"/>
                <a:cs typeface="Segoe UI" panose="020B0502040204020203" pitchFamily="34" charset="0"/>
              </a:rPr>
              <a:t>Increase the number of VM instances that run the user app. </a:t>
            </a:r>
          </a:p>
        </p:txBody>
      </p:sp>
    </p:spTree>
    <p:extLst>
      <p:ext uri="{BB962C8B-B14F-4D97-AF65-F5344CB8AC3E}">
        <p14:creationId xmlns:p14="http://schemas.microsoft.com/office/powerpoint/2010/main" val="2038542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88952-D581-456B-8A4B-EA9958BF5C4B}"/>
              </a:ext>
            </a:extLst>
          </p:cNvPr>
          <p:cNvSpPr>
            <a:spLocks noGrp="1"/>
          </p:cNvSpPr>
          <p:nvPr>
            <p:ph type="title"/>
          </p:nvPr>
        </p:nvSpPr>
        <p:spPr>
          <a:xfrm>
            <a:off x="469901" y="203201"/>
            <a:ext cx="11256590" cy="1727200"/>
          </a:xfrm>
        </p:spPr>
        <p:txBody>
          <a:bodyPr>
            <a:noAutofit/>
          </a:bodyPr>
          <a:lstStyle/>
          <a:p>
            <a:pPr algn="ctr"/>
            <a:r>
              <a:rPr lang="en-US" b="0" i="0" noProof="0" dirty="0">
                <a:effectLst/>
              </a:rPr>
              <a:t>Creating Virtual Machines – Azure Resource Manager Template (ARM Template)</a:t>
            </a:r>
            <a:endParaRPr lang="en-US" noProof="0" dirty="0"/>
          </a:p>
        </p:txBody>
      </p:sp>
      <p:sp>
        <p:nvSpPr>
          <p:cNvPr id="5" name="Content Placeholder 4">
            <a:extLst>
              <a:ext uri="{FF2B5EF4-FFF2-40B4-BE49-F238E27FC236}">
                <a16:creationId xmlns:a16="http://schemas.microsoft.com/office/drawing/2014/main" id="{7FDD26E2-66C2-4D0E-851A-27B84EFBBB06}"/>
              </a:ext>
            </a:extLst>
          </p:cNvPr>
          <p:cNvSpPr>
            <a:spLocks noGrp="1"/>
          </p:cNvSpPr>
          <p:nvPr>
            <p:ph idx="1"/>
          </p:nvPr>
        </p:nvSpPr>
        <p:spPr>
          <a:xfrm>
            <a:off x="7452863" y="2149580"/>
            <a:ext cx="4273628" cy="4078008"/>
          </a:xfrm>
        </p:spPr>
        <p:txBody>
          <a:bodyPr>
            <a:noAutofit/>
          </a:bodyPr>
          <a:lstStyle/>
          <a:p>
            <a:pPr>
              <a:lnSpc>
                <a:spcPct val="100000"/>
              </a:lnSpc>
            </a:pPr>
            <a:r>
              <a:rPr lang="en-US" sz="2000" noProof="0" dirty="0"/>
              <a:t>An ARM template is a JavaScript Object Notation (JSON) file that defines the infrastructure and configuration for the user project. </a:t>
            </a:r>
          </a:p>
          <a:p>
            <a:pPr>
              <a:lnSpc>
                <a:spcPct val="100000"/>
              </a:lnSpc>
            </a:pPr>
            <a:r>
              <a:rPr lang="en-US" sz="2000" noProof="0" dirty="0"/>
              <a:t>The template uses declarative syntax. In declarative syntax, </a:t>
            </a:r>
            <a:r>
              <a:rPr lang="en-US" sz="2000" dirty="0"/>
              <a:t>users</a:t>
            </a:r>
            <a:r>
              <a:rPr lang="en-US" sz="2000" noProof="0" dirty="0"/>
              <a:t> describe </a:t>
            </a:r>
            <a:r>
              <a:rPr lang="en-US" sz="2000" dirty="0"/>
              <a:t>their</a:t>
            </a:r>
            <a:r>
              <a:rPr lang="en-US" sz="2000" noProof="0" dirty="0"/>
              <a:t> intended deployment without writing the sequence of programming commands to create the deployment.</a:t>
            </a:r>
          </a:p>
        </p:txBody>
      </p:sp>
      <p:pic>
        <p:nvPicPr>
          <p:cNvPr id="6" name="Picture 5">
            <a:extLst>
              <a:ext uri="{FF2B5EF4-FFF2-40B4-BE49-F238E27FC236}">
                <a16:creationId xmlns:a16="http://schemas.microsoft.com/office/drawing/2014/main" id="{920C82E1-0AF6-4DEA-B0F2-FBB498AC72FE}"/>
              </a:ext>
            </a:extLst>
          </p:cNvPr>
          <p:cNvPicPr>
            <a:picLocks noChangeAspect="1"/>
          </p:cNvPicPr>
          <p:nvPr/>
        </p:nvPicPr>
        <p:blipFill>
          <a:blip r:embed="rId3"/>
          <a:stretch>
            <a:fillRect/>
          </a:stretch>
        </p:blipFill>
        <p:spPr>
          <a:xfrm>
            <a:off x="4913674" y="5524091"/>
            <a:ext cx="2000529" cy="428685"/>
          </a:xfrm>
          <a:prstGeom prst="rect">
            <a:avLst/>
          </a:prstGeom>
        </p:spPr>
      </p:pic>
      <p:pic>
        <p:nvPicPr>
          <p:cNvPr id="11" name="Picture 10">
            <a:extLst>
              <a:ext uri="{FF2B5EF4-FFF2-40B4-BE49-F238E27FC236}">
                <a16:creationId xmlns:a16="http://schemas.microsoft.com/office/drawing/2014/main" id="{A4E56D62-BFD5-418D-B757-75F5060B02FF}"/>
              </a:ext>
            </a:extLst>
          </p:cNvPr>
          <p:cNvPicPr>
            <a:picLocks noChangeAspect="1"/>
          </p:cNvPicPr>
          <p:nvPr/>
        </p:nvPicPr>
        <p:blipFill>
          <a:blip r:embed="rId4"/>
          <a:stretch>
            <a:fillRect/>
          </a:stretch>
        </p:blipFill>
        <p:spPr>
          <a:xfrm>
            <a:off x="282163" y="2582343"/>
            <a:ext cx="5813837" cy="2941748"/>
          </a:xfrm>
          <a:prstGeom prst="rect">
            <a:avLst/>
          </a:prstGeom>
        </p:spPr>
      </p:pic>
    </p:spTree>
    <p:extLst>
      <p:ext uri="{BB962C8B-B14F-4D97-AF65-F5344CB8AC3E}">
        <p14:creationId xmlns:p14="http://schemas.microsoft.com/office/powerpoint/2010/main" val="1331641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88952-D581-456B-8A4B-EA9958BF5C4B}"/>
              </a:ext>
            </a:extLst>
          </p:cNvPr>
          <p:cNvSpPr>
            <a:spLocks noGrp="1"/>
          </p:cNvSpPr>
          <p:nvPr>
            <p:ph type="title"/>
          </p:nvPr>
        </p:nvSpPr>
        <p:spPr>
          <a:xfrm>
            <a:off x="836675" y="151182"/>
            <a:ext cx="10515600" cy="1306443"/>
          </a:xfrm>
        </p:spPr>
        <p:txBody>
          <a:bodyPr>
            <a:normAutofit/>
          </a:bodyPr>
          <a:lstStyle/>
          <a:p>
            <a:pPr algn="ctr"/>
            <a:r>
              <a:rPr lang="en-US" b="0" i="0" noProof="0" dirty="0">
                <a:effectLst/>
              </a:rPr>
              <a:t>Configure Azure Disk Encryption</a:t>
            </a:r>
            <a:endParaRPr lang="en-US" noProof="0" dirty="0"/>
          </a:p>
        </p:txBody>
      </p:sp>
      <p:sp>
        <p:nvSpPr>
          <p:cNvPr id="14" name="TextBox 13">
            <a:extLst>
              <a:ext uri="{FF2B5EF4-FFF2-40B4-BE49-F238E27FC236}">
                <a16:creationId xmlns:a16="http://schemas.microsoft.com/office/drawing/2014/main" id="{F6AF079D-DD46-48EE-8AB4-B94626D6CC78}"/>
              </a:ext>
            </a:extLst>
          </p:cNvPr>
          <p:cNvSpPr txBox="1"/>
          <p:nvPr/>
        </p:nvSpPr>
        <p:spPr>
          <a:xfrm>
            <a:off x="658109" y="1457625"/>
            <a:ext cx="10872730" cy="1451679"/>
          </a:xfrm>
          <a:prstGeom prst="rect">
            <a:avLst/>
          </a:prstGeom>
          <a:noFill/>
        </p:spPr>
        <p:txBody>
          <a:bodyPr wrap="square">
            <a:spAutoFit/>
          </a:bodyPr>
          <a:lstStyle/>
          <a:p>
            <a:pPr marL="342900" indent="-342900" algn="just">
              <a:spcBef>
                <a:spcPts val="1000"/>
              </a:spcBef>
              <a:buFont typeface="Arial" panose="020B0604020202020204" pitchFamily="34" charset="0"/>
              <a:buChar char="•"/>
            </a:pPr>
            <a:r>
              <a:rPr lang="en-US" sz="2000" dirty="0">
                <a:latin typeface="Segoe UI" panose="020B0502040204020203" pitchFamily="34" charset="0"/>
                <a:cs typeface="Segoe UI" panose="020B0502040204020203" pitchFamily="34" charset="0"/>
              </a:rPr>
              <a:t>Azure Disk Encryption helps users to protect their data.</a:t>
            </a:r>
          </a:p>
          <a:p>
            <a:pPr marL="342900" indent="-342900" algn="just">
              <a:spcBef>
                <a:spcPts val="1000"/>
              </a:spcBef>
              <a:buFont typeface="Arial" panose="020B0604020202020204" pitchFamily="34" charset="0"/>
              <a:buChar char="•"/>
            </a:pPr>
            <a:r>
              <a:rPr lang="en-US" sz="2000" dirty="0">
                <a:latin typeface="Segoe UI" panose="020B0502040204020203" pitchFamily="34" charset="0"/>
                <a:cs typeface="Segoe UI" panose="020B0502040204020203" pitchFamily="34" charset="0"/>
              </a:rPr>
              <a:t>It uses the Bitlocker feature of Windows to provide volume encryption for the OS and data disks of Azure Virtual Machines (VMs) and it can be integrated with Azure Key Vault to help users control and manage the disk encryption keys and secrets.</a:t>
            </a:r>
          </a:p>
        </p:txBody>
      </p:sp>
      <p:pic>
        <p:nvPicPr>
          <p:cNvPr id="16" name="Picture 15">
            <a:extLst>
              <a:ext uri="{FF2B5EF4-FFF2-40B4-BE49-F238E27FC236}">
                <a16:creationId xmlns:a16="http://schemas.microsoft.com/office/drawing/2014/main" id="{3E128F0A-9141-464A-8BC3-988422A503E0}"/>
              </a:ext>
            </a:extLst>
          </p:cNvPr>
          <p:cNvPicPr>
            <a:picLocks noChangeAspect="1"/>
          </p:cNvPicPr>
          <p:nvPr/>
        </p:nvPicPr>
        <p:blipFill>
          <a:blip r:embed="rId3"/>
          <a:stretch>
            <a:fillRect/>
          </a:stretch>
        </p:blipFill>
        <p:spPr>
          <a:xfrm>
            <a:off x="3406758" y="3215976"/>
            <a:ext cx="5375433" cy="3083224"/>
          </a:xfrm>
          <a:prstGeom prst="rect">
            <a:avLst/>
          </a:prstGeom>
        </p:spPr>
      </p:pic>
    </p:spTree>
    <p:extLst>
      <p:ext uri="{BB962C8B-B14F-4D97-AF65-F5344CB8AC3E}">
        <p14:creationId xmlns:p14="http://schemas.microsoft.com/office/powerpoint/2010/main" val="2465838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88952-D581-456B-8A4B-EA9958BF5C4B}"/>
              </a:ext>
            </a:extLst>
          </p:cNvPr>
          <p:cNvSpPr>
            <a:spLocks noGrp="1"/>
          </p:cNvSpPr>
          <p:nvPr>
            <p:ph type="title"/>
          </p:nvPr>
        </p:nvSpPr>
        <p:spPr>
          <a:xfrm>
            <a:off x="836675" y="151182"/>
            <a:ext cx="10515600" cy="1306443"/>
          </a:xfrm>
        </p:spPr>
        <p:txBody>
          <a:bodyPr>
            <a:normAutofit/>
          </a:bodyPr>
          <a:lstStyle/>
          <a:p>
            <a:pPr algn="ctr"/>
            <a:r>
              <a:rPr lang="en-US" b="0" i="0" noProof="0" dirty="0">
                <a:effectLst/>
              </a:rPr>
              <a:t>Supported VMs – Disk Encryption</a:t>
            </a:r>
            <a:endParaRPr lang="en-US" noProof="0" dirty="0"/>
          </a:p>
        </p:txBody>
      </p:sp>
      <p:sp>
        <p:nvSpPr>
          <p:cNvPr id="11" name="TextBox 10">
            <a:extLst>
              <a:ext uri="{FF2B5EF4-FFF2-40B4-BE49-F238E27FC236}">
                <a16:creationId xmlns:a16="http://schemas.microsoft.com/office/drawing/2014/main" id="{DD28DF8C-7962-4DBB-BCE9-1BCE102DD324}"/>
              </a:ext>
            </a:extLst>
          </p:cNvPr>
          <p:cNvSpPr txBox="1"/>
          <p:nvPr/>
        </p:nvSpPr>
        <p:spPr>
          <a:xfrm>
            <a:off x="836675" y="1936064"/>
            <a:ext cx="10389513" cy="3190617"/>
          </a:xfrm>
          <a:prstGeom prst="rect">
            <a:avLst/>
          </a:prstGeom>
          <a:noFill/>
        </p:spPr>
        <p:txBody>
          <a:bodyPr wrap="square">
            <a:spAutoFit/>
          </a:bodyPr>
          <a:lstStyle/>
          <a:p>
            <a:pPr marL="342900" indent="-342900" algn="just">
              <a:spcBef>
                <a:spcPts val="1000"/>
              </a:spcBef>
              <a:buFont typeface="Arial" panose="020B0604020202020204" pitchFamily="34" charset="0"/>
              <a:buChar char="•"/>
            </a:pPr>
            <a:r>
              <a:rPr lang="en-US" sz="2400" dirty="0">
                <a:latin typeface="Segoe UI" panose="020B0502040204020203" pitchFamily="34" charset="0"/>
                <a:cs typeface="Segoe UI" panose="020B0502040204020203" pitchFamily="34" charset="0"/>
              </a:rPr>
              <a:t>Windows VMs are available in a range of sizes. </a:t>
            </a:r>
          </a:p>
          <a:p>
            <a:pPr marL="342900" indent="-342900" algn="just">
              <a:spcBef>
                <a:spcPts val="1000"/>
              </a:spcBef>
              <a:buFont typeface="Arial" panose="020B0604020202020204" pitchFamily="34" charset="0"/>
              <a:buChar char="•"/>
            </a:pPr>
            <a:r>
              <a:rPr lang="en-US" sz="2400" dirty="0">
                <a:latin typeface="Segoe UI" panose="020B0502040204020203" pitchFamily="34" charset="0"/>
                <a:cs typeface="Segoe UI" panose="020B0502040204020203" pitchFamily="34" charset="0"/>
              </a:rPr>
              <a:t>Keep in mind, Azure Disk Encryption is not available on Basic, A-series VMs, or on Virtual Machines with a less than 2 GB of memory.</a:t>
            </a:r>
          </a:p>
          <a:p>
            <a:pPr marL="342900" indent="-342900" algn="just">
              <a:spcBef>
                <a:spcPts val="1000"/>
              </a:spcBef>
              <a:buFont typeface="Arial" panose="020B0604020202020204" pitchFamily="34" charset="0"/>
              <a:buChar char="•"/>
            </a:pPr>
            <a:r>
              <a:rPr lang="en-US" sz="2400" dirty="0">
                <a:latin typeface="Segoe UI" panose="020B0502040204020203" pitchFamily="34" charset="0"/>
                <a:cs typeface="Segoe UI" panose="020B0502040204020203" pitchFamily="34" charset="0"/>
              </a:rPr>
              <a:t>Azure Disk Encryption is also available for VMs with </a:t>
            </a:r>
            <a:r>
              <a:rPr lang="en-US" sz="2400" b="1" dirty="0">
                <a:latin typeface="Segoe UI" panose="020B0502040204020203" pitchFamily="34" charset="0"/>
                <a:cs typeface="Segoe UI" panose="020B0502040204020203" pitchFamily="34" charset="0"/>
              </a:rPr>
              <a:t>premium</a:t>
            </a:r>
            <a:r>
              <a:rPr lang="en-US" sz="2400" dirty="0">
                <a:latin typeface="Segoe UI" panose="020B0502040204020203" pitchFamily="34" charset="0"/>
                <a:cs typeface="Segoe UI" panose="020B0502040204020203" pitchFamily="34" charset="0"/>
              </a:rPr>
              <a:t> storage.</a:t>
            </a:r>
          </a:p>
          <a:p>
            <a:pPr marL="342900" indent="-342900" algn="just">
              <a:spcBef>
                <a:spcPts val="1000"/>
              </a:spcBef>
              <a:buFont typeface="Arial" panose="020B0604020202020204" pitchFamily="34" charset="0"/>
              <a:buChar char="•"/>
            </a:pPr>
            <a:r>
              <a:rPr lang="en-US" sz="2400" dirty="0">
                <a:latin typeface="Segoe UI" panose="020B0502040204020203" pitchFamily="34" charset="0"/>
                <a:cs typeface="Segoe UI" panose="020B0502040204020203" pitchFamily="34" charset="0"/>
              </a:rPr>
              <a:t>Azure Disk Encryption is not available on Generation 2 VMs. </a:t>
            </a:r>
          </a:p>
          <a:p>
            <a:pPr marL="342900" indent="-342900" algn="just">
              <a:spcBef>
                <a:spcPts val="1000"/>
              </a:spcBef>
              <a:buFont typeface="Arial" panose="020B0604020202020204" pitchFamily="34" charset="0"/>
              <a:buChar char="•"/>
            </a:pPr>
            <a:r>
              <a:rPr lang="en-US" sz="2400" dirty="0">
                <a:latin typeface="Segoe UI" panose="020B0502040204020203" pitchFamily="34" charset="0"/>
                <a:cs typeface="Segoe UI" panose="020B0502040204020203" pitchFamily="34" charset="0"/>
              </a:rPr>
              <a:t>Azure Disk Encryption is not available on VM images without temp disks (Dv4, Dsv4, Ev4, and Esv4).</a:t>
            </a:r>
          </a:p>
        </p:txBody>
      </p:sp>
    </p:spTree>
    <p:extLst>
      <p:ext uri="{BB962C8B-B14F-4D97-AF65-F5344CB8AC3E}">
        <p14:creationId xmlns:p14="http://schemas.microsoft.com/office/powerpoint/2010/main" val="87605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88952-D581-456B-8A4B-EA9958BF5C4B}"/>
              </a:ext>
            </a:extLst>
          </p:cNvPr>
          <p:cNvSpPr>
            <a:spLocks noGrp="1"/>
          </p:cNvSpPr>
          <p:nvPr>
            <p:ph type="title"/>
          </p:nvPr>
        </p:nvSpPr>
        <p:spPr>
          <a:xfrm>
            <a:off x="836675" y="75591"/>
            <a:ext cx="10515600" cy="1306443"/>
          </a:xfrm>
        </p:spPr>
        <p:txBody>
          <a:bodyPr>
            <a:normAutofit/>
          </a:bodyPr>
          <a:lstStyle/>
          <a:p>
            <a:pPr algn="ctr"/>
            <a:r>
              <a:rPr lang="en-US" noProof="0" dirty="0"/>
              <a:t>Unsupported Scenarios</a:t>
            </a:r>
            <a:r>
              <a:rPr lang="en-US" b="1" dirty="0"/>
              <a:t> – </a:t>
            </a:r>
            <a:r>
              <a:rPr lang="en-US" b="0" i="0" noProof="0" dirty="0">
                <a:effectLst/>
              </a:rPr>
              <a:t>Disk Encryption</a:t>
            </a:r>
            <a:endParaRPr lang="en-US" noProof="0" dirty="0"/>
          </a:p>
        </p:txBody>
      </p:sp>
      <p:sp>
        <p:nvSpPr>
          <p:cNvPr id="6" name="TextBox 5">
            <a:extLst>
              <a:ext uri="{FF2B5EF4-FFF2-40B4-BE49-F238E27FC236}">
                <a16:creationId xmlns:a16="http://schemas.microsoft.com/office/drawing/2014/main" id="{64ACC07F-C2B0-4075-87C7-0434AB678988}"/>
              </a:ext>
            </a:extLst>
          </p:cNvPr>
          <p:cNvSpPr txBox="1"/>
          <p:nvPr/>
        </p:nvSpPr>
        <p:spPr>
          <a:xfrm>
            <a:off x="836675" y="1457625"/>
            <a:ext cx="10697985" cy="4447371"/>
          </a:xfrm>
          <a:prstGeom prst="rect">
            <a:avLst/>
          </a:prstGeom>
          <a:noFill/>
        </p:spPr>
        <p:txBody>
          <a:bodyPr wrap="square">
            <a:spAutoFit/>
          </a:bodyPr>
          <a:lstStyle/>
          <a:p>
            <a:pPr algn="just">
              <a:spcAft>
                <a:spcPts val="1200"/>
              </a:spcAft>
            </a:pPr>
            <a:r>
              <a:rPr lang="en-US" b="1" i="0" dirty="0">
                <a:solidFill>
                  <a:srgbClr val="008AD7"/>
                </a:solidFill>
                <a:effectLst/>
                <a:latin typeface="Segoe UI" panose="020B0502040204020203" pitchFamily="34" charset="0"/>
                <a:cs typeface="Segoe UI" panose="020B0502040204020203" pitchFamily="34" charset="0"/>
              </a:rPr>
              <a:t>Azure Disk Encryption does not work for the following scenarios, features, and technology:</a:t>
            </a:r>
          </a:p>
          <a:p>
            <a:pPr algn="just">
              <a:spcBef>
                <a:spcPts val="1000"/>
              </a:spcBef>
              <a:buFont typeface="Arial" panose="020B0604020202020204" pitchFamily="34" charset="0"/>
              <a:buChar char="•"/>
            </a:pPr>
            <a:r>
              <a:rPr lang="en-US" b="0" i="0" dirty="0">
                <a:effectLst/>
                <a:latin typeface="Segoe UI" panose="020B0502040204020203" pitchFamily="34" charset="0"/>
                <a:cs typeface="Segoe UI" panose="020B0502040204020203" pitchFamily="34" charset="0"/>
              </a:rPr>
              <a:t>Integration with an On-Premise </a:t>
            </a:r>
            <a:r>
              <a:rPr lang="en-US" dirty="0">
                <a:latin typeface="Segoe UI" panose="020B0502040204020203" pitchFamily="34" charset="0"/>
                <a:cs typeface="Segoe UI" panose="020B0502040204020203" pitchFamily="34" charset="0"/>
              </a:rPr>
              <a:t>K</a:t>
            </a:r>
            <a:r>
              <a:rPr lang="en-US" b="0" i="0" dirty="0">
                <a:effectLst/>
                <a:latin typeface="Segoe UI" panose="020B0502040204020203" pitchFamily="34" charset="0"/>
                <a:cs typeface="Segoe UI" panose="020B0502040204020203" pitchFamily="34" charset="0"/>
              </a:rPr>
              <a:t>ey </a:t>
            </a:r>
            <a:r>
              <a:rPr lang="en-US" dirty="0">
                <a:latin typeface="Segoe UI" panose="020B0502040204020203" pitchFamily="34" charset="0"/>
                <a:cs typeface="Segoe UI" panose="020B0502040204020203" pitchFamily="34" charset="0"/>
              </a:rPr>
              <a:t>M</a:t>
            </a:r>
            <a:r>
              <a:rPr lang="en-US" b="0" i="0" dirty="0">
                <a:effectLst/>
                <a:latin typeface="Segoe UI" panose="020B0502040204020203" pitchFamily="34" charset="0"/>
                <a:cs typeface="Segoe UI" panose="020B0502040204020203" pitchFamily="34" charset="0"/>
              </a:rPr>
              <a:t>anagement </a:t>
            </a:r>
            <a:r>
              <a:rPr lang="en-US" dirty="0">
                <a:latin typeface="Segoe UI" panose="020B0502040204020203" pitchFamily="34" charset="0"/>
                <a:cs typeface="Segoe UI" panose="020B0502040204020203" pitchFamily="34" charset="0"/>
              </a:rPr>
              <a:t>S</a:t>
            </a:r>
            <a:r>
              <a:rPr lang="en-US" b="0" i="0" dirty="0">
                <a:effectLst/>
                <a:latin typeface="Segoe UI" panose="020B0502040204020203" pitchFamily="34" charset="0"/>
                <a:cs typeface="Segoe UI" panose="020B0502040204020203" pitchFamily="34" charset="0"/>
              </a:rPr>
              <a:t>ystem</a:t>
            </a:r>
          </a:p>
          <a:p>
            <a:pPr algn="just">
              <a:spcBef>
                <a:spcPts val="1000"/>
              </a:spcBef>
              <a:buFont typeface="Arial" panose="020B0604020202020204" pitchFamily="34" charset="0"/>
              <a:buChar char="•"/>
            </a:pPr>
            <a:r>
              <a:rPr lang="en-US" b="0" i="0" dirty="0">
                <a:effectLst/>
                <a:latin typeface="Segoe UI" panose="020B0502040204020203" pitchFamily="34" charset="0"/>
                <a:cs typeface="Segoe UI" panose="020B0502040204020203" pitchFamily="34" charset="0"/>
              </a:rPr>
              <a:t>Azure Files (shared file system)</a:t>
            </a:r>
          </a:p>
          <a:p>
            <a:pPr algn="just">
              <a:spcBef>
                <a:spcPts val="1000"/>
              </a:spcBef>
              <a:buFont typeface="Arial" panose="020B0604020202020204" pitchFamily="34" charset="0"/>
              <a:buChar char="•"/>
            </a:pPr>
            <a:r>
              <a:rPr lang="en-US" b="0" i="0" dirty="0">
                <a:effectLst/>
                <a:latin typeface="Segoe UI" panose="020B0502040204020203" pitchFamily="34" charset="0"/>
                <a:cs typeface="Segoe UI" panose="020B0502040204020203" pitchFamily="34" charset="0"/>
              </a:rPr>
              <a:t>Network File System (NFS)</a:t>
            </a:r>
          </a:p>
          <a:p>
            <a:pPr algn="just">
              <a:spcBef>
                <a:spcPts val="1000"/>
              </a:spcBef>
              <a:buFont typeface="Arial" panose="020B0604020202020204" pitchFamily="34" charset="0"/>
              <a:buChar char="•"/>
            </a:pPr>
            <a:r>
              <a:rPr lang="en-US" b="0" i="0" dirty="0">
                <a:effectLst/>
                <a:latin typeface="Segoe UI" panose="020B0502040204020203" pitchFamily="34" charset="0"/>
                <a:cs typeface="Segoe UI" panose="020B0502040204020203" pitchFamily="34" charset="0"/>
              </a:rPr>
              <a:t>Dynamic Volumes</a:t>
            </a:r>
          </a:p>
          <a:p>
            <a:pPr algn="just">
              <a:spcBef>
                <a:spcPts val="1000"/>
              </a:spcBef>
              <a:buFont typeface="Arial" panose="020B0604020202020204" pitchFamily="34" charset="0"/>
              <a:buChar char="•"/>
            </a:pPr>
            <a:r>
              <a:rPr lang="en-US" b="0" i="0" dirty="0">
                <a:effectLst/>
                <a:latin typeface="Segoe UI" panose="020B0502040204020203" pitchFamily="34" charset="0"/>
                <a:cs typeface="Segoe UI" panose="020B0502040204020203" pitchFamily="34" charset="0"/>
              </a:rPr>
              <a:t>Windows Server Containers – which create dynamic volumes for each container</a:t>
            </a:r>
          </a:p>
          <a:p>
            <a:pPr algn="just">
              <a:spcBef>
                <a:spcPts val="1000"/>
              </a:spcBef>
              <a:buFont typeface="Arial" panose="020B0604020202020204" pitchFamily="34" charset="0"/>
              <a:buChar char="•"/>
            </a:pPr>
            <a:r>
              <a:rPr lang="en-US" b="0" i="0" dirty="0">
                <a:effectLst/>
                <a:latin typeface="Segoe UI" panose="020B0502040204020203" pitchFamily="34" charset="0"/>
                <a:cs typeface="Segoe UI" panose="020B0502040204020203" pitchFamily="34" charset="0"/>
              </a:rPr>
              <a:t>Moving </a:t>
            </a:r>
            <a:r>
              <a:rPr lang="en-US" dirty="0">
                <a:latin typeface="Segoe UI" panose="020B0502040204020203" pitchFamily="34" charset="0"/>
                <a:cs typeface="Segoe UI" panose="020B0502040204020203" pitchFamily="34" charset="0"/>
              </a:rPr>
              <a:t>E</a:t>
            </a:r>
            <a:r>
              <a:rPr lang="en-US" b="0" i="0" dirty="0">
                <a:effectLst/>
                <a:latin typeface="Segoe UI" panose="020B0502040204020203" pitchFamily="34" charset="0"/>
                <a:cs typeface="Segoe UI" panose="020B0502040204020203" pitchFamily="34" charset="0"/>
              </a:rPr>
              <a:t>ncrypted VMs to Another </a:t>
            </a:r>
            <a:r>
              <a:rPr lang="en-US" dirty="0">
                <a:latin typeface="Segoe UI" panose="020B0502040204020203" pitchFamily="34" charset="0"/>
                <a:cs typeface="Segoe UI" panose="020B0502040204020203" pitchFamily="34" charset="0"/>
              </a:rPr>
              <a:t>S</a:t>
            </a:r>
            <a:r>
              <a:rPr lang="en-US" b="0" i="0" dirty="0">
                <a:effectLst/>
                <a:latin typeface="Segoe UI" panose="020B0502040204020203" pitchFamily="34" charset="0"/>
                <a:cs typeface="Segoe UI" panose="020B0502040204020203" pitchFamily="34" charset="0"/>
              </a:rPr>
              <a:t>ubscription or Region</a:t>
            </a:r>
          </a:p>
          <a:p>
            <a:pPr algn="just">
              <a:spcBef>
                <a:spcPts val="1000"/>
              </a:spcBef>
              <a:buFont typeface="Arial" panose="020B0604020202020204" pitchFamily="34" charset="0"/>
              <a:buChar char="•"/>
            </a:pPr>
            <a:r>
              <a:rPr lang="en-US" b="0" i="0" dirty="0">
                <a:effectLst/>
                <a:latin typeface="Segoe UI" panose="020B0502040204020203" pitchFamily="34" charset="0"/>
                <a:cs typeface="Segoe UI" panose="020B0502040204020203" pitchFamily="34" charset="0"/>
              </a:rPr>
              <a:t>Creating an Image or Snapshot of an Encrypted VM and Using it to Deploy </a:t>
            </a:r>
            <a:r>
              <a:rPr lang="en-US" dirty="0">
                <a:latin typeface="Segoe UI" panose="020B0502040204020203" pitchFamily="34" charset="0"/>
                <a:cs typeface="Segoe UI" panose="020B0502040204020203" pitchFamily="34" charset="0"/>
              </a:rPr>
              <a:t>A</a:t>
            </a:r>
            <a:r>
              <a:rPr lang="en-US" b="0" i="0" dirty="0">
                <a:effectLst/>
                <a:latin typeface="Segoe UI" panose="020B0502040204020203" pitchFamily="34" charset="0"/>
                <a:cs typeface="Segoe UI" panose="020B0502040204020203" pitchFamily="34" charset="0"/>
              </a:rPr>
              <a:t>dditional VMs</a:t>
            </a:r>
          </a:p>
          <a:p>
            <a:pPr algn="just">
              <a:spcBef>
                <a:spcPts val="1000"/>
              </a:spcBef>
              <a:buFont typeface="Arial" panose="020B0604020202020204" pitchFamily="34" charset="0"/>
              <a:buChar char="•"/>
            </a:pPr>
            <a:r>
              <a:rPr lang="en-US" b="0" i="0" dirty="0">
                <a:effectLst/>
                <a:latin typeface="Segoe UI" panose="020B0502040204020203" pitchFamily="34" charset="0"/>
                <a:cs typeface="Segoe UI" panose="020B0502040204020203" pitchFamily="34" charset="0"/>
              </a:rPr>
              <a:t>M-Series VMs with Write Accelerator Disks</a:t>
            </a:r>
          </a:p>
          <a:p>
            <a:pPr algn="just">
              <a:spcBef>
                <a:spcPts val="1000"/>
              </a:spcBef>
              <a:buFont typeface="Arial" panose="020B0604020202020204" pitchFamily="34" charset="0"/>
              <a:buChar char="•"/>
            </a:pPr>
            <a:r>
              <a:rPr lang="en-US" b="0" i="0" dirty="0">
                <a:effectLst/>
                <a:latin typeface="Segoe UI" panose="020B0502040204020203" pitchFamily="34" charset="0"/>
                <a:cs typeface="Segoe UI" panose="020B0502040204020203" pitchFamily="34" charset="0"/>
              </a:rPr>
              <a:t>Migrating a VM that is encrypted with ADE, or has </a:t>
            </a:r>
            <a:r>
              <a:rPr lang="en-US" b="1" i="0" dirty="0">
                <a:effectLst/>
                <a:latin typeface="Segoe UI" panose="020B0502040204020203" pitchFamily="34" charset="0"/>
                <a:cs typeface="Segoe UI" panose="020B0502040204020203" pitchFamily="34" charset="0"/>
              </a:rPr>
              <a:t>ever</a:t>
            </a:r>
            <a:r>
              <a:rPr lang="en-US" b="0" i="0" dirty="0">
                <a:effectLst/>
                <a:latin typeface="Segoe UI" panose="020B0502040204020203" pitchFamily="34" charset="0"/>
                <a:cs typeface="Segoe UI" panose="020B0502040204020203" pitchFamily="34" charset="0"/>
              </a:rPr>
              <a:t> been encrypted with ADE, to </a:t>
            </a:r>
            <a:r>
              <a:rPr lang="en-US" b="0" i="0" u="none" strike="noStrike" dirty="0">
                <a:effectLst/>
                <a:latin typeface="Segoe UI" panose="020B0502040204020203" pitchFamily="34" charset="0"/>
                <a:cs typeface="Segoe UI" panose="020B0502040204020203" pitchFamily="34" charset="0"/>
              </a:rPr>
              <a:t>server-side encryption with customer-managed keys</a:t>
            </a:r>
            <a:r>
              <a:rPr lang="en-US" b="0" i="0" dirty="0">
                <a:effectLst/>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18081069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zAdmin" id="{51CD8911-B544-4122-AA81-BBC797B0E08B}" vid="{2694F5EC-68E2-4ED2-80C6-079230E23D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AzAdmin</Template>
  <TotalTime>23</TotalTime>
  <Words>3074</Words>
  <Application>Microsoft Office PowerPoint</Application>
  <PresentationFormat>Widescreen</PresentationFormat>
  <Paragraphs>268</Paragraphs>
  <Slides>50</Slides>
  <Notes>33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Calibri</vt:lpstr>
      <vt:lpstr>Calibri Light</vt:lpstr>
      <vt:lpstr>Segoe UI</vt:lpstr>
      <vt:lpstr>Wingdings</vt:lpstr>
      <vt:lpstr>Office Theme</vt:lpstr>
      <vt:lpstr>Module 03: Deploy &amp; Manage Azure Compute Resources</vt:lpstr>
      <vt:lpstr>Lesson 1 – Virtual Machines</vt:lpstr>
      <vt:lpstr>Creating Virtual Machines – Portal</vt:lpstr>
      <vt:lpstr>Creating Virtual Machines – PowerShell</vt:lpstr>
      <vt:lpstr>Creating Virtual Machines – CLI (Command Line Interface)</vt:lpstr>
      <vt:lpstr>Creating Virtual Machines – Azure Resource Manager Template (ARM Template)</vt:lpstr>
      <vt:lpstr>Configure Azure Disk Encryption</vt:lpstr>
      <vt:lpstr>Supported VMs – Disk Encryption</vt:lpstr>
      <vt:lpstr>Unsupported Scenarios – Disk Encryption</vt:lpstr>
      <vt:lpstr>Networking Requirements – Disk Encryption</vt:lpstr>
      <vt:lpstr>How Disks are Used by VMs</vt:lpstr>
      <vt:lpstr>Adding Data Disks</vt:lpstr>
      <vt:lpstr>Attach Data Disks to VMs</vt:lpstr>
      <vt:lpstr>Storing VHD Files</vt:lpstr>
      <vt:lpstr>Re-Deploying Virtual Machines</vt:lpstr>
      <vt:lpstr>Re-Deploying Virtual Machines</vt:lpstr>
      <vt:lpstr>Configure High Availability for Virtual Machines</vt:lpstr>
      <vt:lpstr>Availability Sets</vt:lpstr>
      <vt:lpstr>Azure Managed Disks in Availability Set</vt:lpstr>
      <vt:lpstr>Availability Zones</vt:lpstr>
      <vt:lpstr>Virtual Machine Scale Sets</vt:lpstr>
      <vt:lpstr>Lesson 2 – Automate Deployment &amp; Configuration </vt:lpstr>
      <vt:lpstr>Azure Resource Management Templates</vt:lpstr>
      <vt:lpstr>Benefits of Using ARM Templates</vt:lpstr>
      <vt:lpstr>Template Design</vt:lpstr>
      <vt:lpstr>Configure VHD Template</vt:lpstr>
      <vt:lpstr>VHDs Advantages</vt:lpstr>
      <vt:lpstr>Prepare a Windows VHD or VHDX to Upload to Azure</vt:lpstr>
      <vt:lpstr>Deploying from Templates</vt:lpstr>
      <vt:lpstr>Automate Configurations Using Custom Script Extensions</vt:lpstr>
      <vt:lpstr>Lesson 3 – Creating &amp; Configuring Containers</vt:lpstr>
      <vt:lpstr>Azure Kubernetes Service – AKS</vt:lpstr>
      <vt:lpstr>AKS – Clusters and Nodes</vt:lpstr>
      <vt:lpstr>AKS – Nodes and Node Pools</vt:lpstr>
      <vt:lpstr>AKS – Pods</vt:lpstr>
      <vt:lpstr>AKS – Networking</vt:lpstr>
      <vt:lpstr>AKS – Storage</vt:lpstr>
      <vt:lpstr>AKS – Scaling</vt:lpstr>
      <vt:lpstr>AKS – Scaling to ACI</vt:lpstr>
      <vt:lpstr>Azure Container Instances – ACI</vt:lpstr>
      <vt:lpstr>Container Groups</vt:lpstr>
      <vt:lpstr>Lesson 4 – Web Apps</vt:lpstr>
      <vt:lpstr>Azure App Service</vt:lpstr>
      <vt:lpstr>Key Features of App Service</vt:lpstr>
      <vt:lpstr>Limitations</vt:lpstr>
      <vt:lpstr>Deployment Slots</vt:lpstr>
      <vt:lpstr>Back Up an App Service</vt:lpstr>
      <vt:lpstr>Azure App Service Plan</vt:lpstr>
      <vt:lpstr>App Service Plan Tiers</vt:lpstr>
      <vt:lpstr>App Service Plan Scaling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03: Deploy &amp; Manage Azure Compute Resources</dc:title>
  <dc:creator>Shannon Madden</dc:creator>
  <cp:lastModifiedBy>Shannon Madden</cp:lastModifiedBy>
  <cp:revision>3</cp:revision>
  <dcterms:created xsi:type="dcterms:W3CDTF">2021-01-29T16:32:13Z</dcterms:created>
  <dcterms:modified xsi:type="dcterms:W3CDTF">2021-01-29T16:56:04Z</dcterms:modified>
</cp:coreProperties>
</file>